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18"/>
  </p:notesMasterIdLst>
  <p:sldIdLst>
    <p:sldId id="256" r:id="rId2"/>
    <p:sldId id="258" r:id="rId3"/>
    <p:sldId id="257" r:id="rId4"/>
    <p:sldId id="295" r:id="rId5"/>
    <p:sldId id="296" r:id="rId6"/>
    <p:sldId id="297" r:id="rId7"/>
    <p:sldId id="298" r:id="rId8"/>
    <p:sldId id="259" r:id="rId9"/>
    <p:sldId id="277" r:id="rId10"/>
    <p:sldId id="299" r:id="rId11"/>
    <p:sldId id="300" r:id="rId12"/>
    <p:sldId id="301" r:id="rId13"/>
    <p:sldId id="302" r:id="rId14"/>
    <p:sldId id="303" r:id="rId15"/>
    <p:sldId id="304" r:id="rId16"/>
    <p:sldId id="294" r:id="rId17"/>
  </p:sldIdLst>
  <p:sldSz cx="9144000" cy="5143500" type="screen16x9"/>
  <p:notesSz cx="6858000" cy="9144000"/>
  <p:embeddedFontLst>
    <p:embeddedFont>
      <p:font typeface="Arvo" panose="020B0604020202020204" charset="0"/>
      <p:regular r:id="rId19"/>
      <p:bold r:id="rId20"/>
      <p:italic r:id="rId21"/>
      <p:boldItalic r:id="rId22"/>
    </p:embeddedFont>
    <p:embeddedFont>
      <p:font typeface="Calibri" panose="020F0502020204030204" pitchFamily="34" charset="0"/>
      <p:regular r:id="rId23"/>
      <p:bold r:id="rId24"/>
      <p:italic r:id="rId25"/>
      <p:boldItalic r:id="rId26"/>
    </p:embeddedFont>
    <p:embeddedFont>
      <p:font typeface="Irancell" panose="02000504000000020004" pitchFamily="2" charset="-78"/>
      <p:regular r:id="rId27"/>
      <p:bold r:id="rId28"/>
    </p:embeddedFont>
    <p:embeddedFont>
      <p:font typeface="Roboto Condensed" panose="02000000000000000000" pitchFamily="2" charset="0"/>
      <p:regular r:id="rId29"/>
      <p:bold r:id="rId30"/>
      <p:italic r:id="rId31"/>
      <p:boldItalic r:id="rId32"/>
    </p:embeddedFont>
    <p:embeddedFont>
      <p:font typeface="Roboto Condensed Light" panose="020000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27665BA-8202-44FC-AD62-C9F0E3EA811A}">
  <a:tblStyle styleId="{E27665BA-8202-44FC-AD62-C9F0E3EA811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15DE48A-E3B5-44D0-98CB-AE0B3FDC037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321" autoAdjust="0"/>
  </p:normalViewPr>
  <p:slideViewPr>
    <p:cSldViewPr snapToGrid="0">
      <p:cViewPr varScale="1">
        <p:scale>
          <a:sx n="110" d="100"/>
          <a:sy n="110" d="100"/>
        </p:scale>
        <p:origin x="83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theme" Target="theme/theme1.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5442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61049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21896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54723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6041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2"/>
        <p:cNvGrpSpPr/>
        <p:nvPr/>
      </p:nvGrpSpPr>
      <p:grpSpPr>
        <a:xfrm>
          <a:off x="0" y="0"/>
          <a:ext cx="0" cy="0"/>
          <a:chOff x="0" y="0"/>
          <a:chExt cx="0" cy="0"/>
        </a:xfrm>
      </p:grpSpPr>
      <p:sp>
        <p:nvSpPr>
          <p:cNvPr id="1763" name="Google Shape;1763;g657edcabb3_95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4" name="Google Shape;1764;g657edcabb3_95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4479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1352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9053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892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1" name="Google Shape;11;p2"/>
          <p:cNvGrpSpPr/>
          <p:nvPr/>
        </p:nvGrpSpPr>
        <p:grpSpPr>
          <a:xfrm>
            <a:off x="0" y="-7088"/>
            <a:ext cx="8661398" cy="5150588"/>
            <a:chOff x="0" y="-7088"/>
            <a:chExt cx="8661398" cy="5150588"/>
          </a:xfrm>
        </p:grpSpPr>
        <p:sp>
          <p:nvSpPr>
            <p:cNvPr id="12" name="Google Shape;12;p2"/>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4" name="Google Shape;14;p2"/>
          <p:cNvGrpSpPr/>
          <p:nvPr/>
        </p:nvGrpSpPr>
        <p:grpSpPr>
          <a:xfrm rot="10800000" flipH="1">
            <a:off x="1" y="1090763"/>
            <a:ext cx="8847502" cy="2961975"/>
            <a:chOff x="-8178042" y="-4493254"/>
            <a:chExt cx="19483598" cy="6522736"/>
          </a:xfrm>
        </p:grpSpPr>
        <p:sp>
          <p:nvSpPr>
            <p:cNvPr id="15" name="Google Shape;15;p2"/>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6" name="Google Shape;16;p2"/>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7" name="Google Shape;17;p2"/>
          <p:cNvGrpSpPr/>
          <p:nvPr/>
        </p:nvGrpSpPr>
        <p:grpSpPr>
          <a:xfrm>
            <a:off x="3677236" y="4278349"/>
            <a:ext cx="5480829" cy="432996"/>
            <a:chOff x="5582265" y="4646738"/>
            <a:chExt cx="5480829" cy="432996"/>
          </a:xfrm>
        </p:grpSpPr>
        <p:sp>
          <p:nvSpPr>
            <p:cNvPr id="18" name="Google Shape;18;p2"/>
            <p:cNvSpPr/>
            <p:nvPr/>
          </p:nvSpPr>
          <p:spPr>
            <a:xfrm rot="10800000">
              <a:off x="5582265"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80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710175"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 name="Google Shape;22;p2"/>
          <p:cNvSpPr txBox="1">
            <a:spLocks noGrp="1"/>
          </p:cNvSpPr>
          <p:nvPr>
            <p:ph type="ctrTitle"/>
          </p:nvPr>
        </p:nvSpPr>
        <p:spPr>
          <a:xfrm>
            <a:off x="685800" y="1090750"/>
            <a:ext cx="5367900" cy="2961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3"/>
        <p:cNvGrpSpPr/>
        <p:nvPr/>
      </p:nvGrpSpPr>
      <p:grpSpPr>
        <a:xfrm>
          <a:off x="0" y="0"/>
          <a:ext cx="0" cy="0"/>
          <a:chOff x="0" y="0"/>
          <a:chExt cx="0" cy="0"/>
        </a:xfrm>
      </p:grpSpPr>
      <p:sp>
        <p:nvSpPr>
          <p:cNvPr id="24" name="Google Shape;24;p3"/>
          <p:cNvSpPr/>
          <p:nvPr/>
        </p:nvSpPr>
        <p:spPr>
          <a:xfrm>
            <a:off x="5697214" y="2635519"/>
            <a:ext cx="889200" cy="296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25" name="Google Shape;25;p3"/>
          <p:cNvGrpSpPr/>
          <p:nvPr/>
        </p:nvGrpSpPr>
        <p:grpSpPr>
          <a:xfrm>
            <a:off x="0" y="-7088"/>
            <a:ext cx="8661398" cy="5150588"/>
            <a:chOff x="0" y="-7088"/>
            <a:chExt cx="8661398" cy="5150588"/>
          </a:xfrm>
        </p:grpSpPr>
        <p:sp>
          <p:nvSpPr>
            <p:cNvPr id="26" name="Google Shape;26;p3"/>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28" name="Google Shape;28;p3"/>
          <p:cNvGrpSpPr/>
          <p:nvPr/>
        </p:nvGrpSpPr>
        <p:grpSpPr>
          <a:xfrm rot="10800000" flipH="1">
            <a:off x="-2" y="2924826"/>
            <a:ext cx="6589087" cy="2027268"/>
            <a:chOff x="-9894852" y="-4493254"/>
            <a:chExt cx="21200407" cy="6522740"/>
          </a:xfrm>
        </p:grpSpPr>
        <p:sp>
          <p:nvSpPr>
            <p:cNvPr id="29" name="Google Shape;29;p3"/>
            <p:cNvSpPr/>
            <p:nvPr/>
          </p:nvSpPr>
          <p:spPr>
            <a:xfrm>
              <a:off x="-9894852" y="-4493114"/>
              <a:ext cx="146853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30" name="Google Shape;30;p3"/>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31" name="Google Shape;31;p3"/>
          <p:cNvGrpSpPr/>
          <p:nvPr/>
        </p:nvGrpSpPr>
        <p:grpSpPr>
          <a:xfrm>
            <a:off x="6946842" y="4472723"/>
            <a:ext cx="2202830" cy="670795"/>
            <a:chOff x="5575242" y="4472723"/>
            <a:chExt cx="2202830" cy="670795"/>
          </a:xfrm>
        </p:grpSpPr>
        <p:sp>
          <p:nvSpPr>
            <p:cNvPr id="32" name="Google Shape;32;p3"/>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3"/>
            <p:cNvGrpSpPr/>
            <p:nvPr/>
          </p:nvGrpSpPr>
          <p:grpSpPr>
            <a:xfrm flipH="1">
              <a:off x="5734850" y="4472723"/>
              <a:ext cx="2040837" cy="670795"/>
              <a:chOff x="1297954" y="330075"/>
              <a:chExt cx="5169293" cy="1699506"/>
            </a:xfrm>
          </p:grpSpPr>
          <p:sp>
            <p:nvSpPr>
              <p:cNvPr id="34" name="Google Shape;34;p3"/>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3"/>
            <p:cNvGrpSpPr/>
            <p:nvPr/>
          </p:nvGrpSpPr>
          <p:grpSpPr>
            <a:xfrm flipH="1">
              <a:off x="5578209" y="4646738"/>
              <a:ext cx="2199863" cy="304563"/>
              <a:chOff x="-5827153" y="330075"/>
              <a:chExt cx="12276019" cy="1699569"/>
            </a:xfrm>
          </p:grpSpPr>
          <p:sp>
            <p:nvSpPr>
              <p:cNvPr id="37" name="Google Shape;37;p3"/>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 name="Google Shape;39;p3"/>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0" name="Google Shape;40;p3"/>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5"/>
              </a:buClr>
              <a:buSzPts val="2000"/>
              <a:buNone/>
              <a:defRPr sz="2000">
                <a:solidFill>
                  <a:schemeClr val="accent5"/>
                </a:solidFill>
              </a:defRPr>
            </a:lvl1pPr>
            <a:lvl2pPr lvl="1" rtl="0">
              <a:spcBef>
                <a:spcPts val="1000"/>
              </a:spcBef>
              <a:spcAft>
                <a:spcPts val="0"/>
              </a:spcAft>
              <a:buClr>
                <a:schemeClr val="accent5"/>
              </a:buClr>
              <a:buSzPts val="2000"/>
              <a:buNone/>
              <a:defRPr sz="2000">
                <a:solidFill>
                  <a:schemeClr val="accent5"/>
                </a:solidFill>
              </a:defRPr>
            </a:lvl2pPr>
            <a:lvl3pPr lvl="2" rtl="0">
              <a:spcBef>
                <a:spcPts val="1000"/>
              </a:spcBef>
              <a:spcAft>
                <a:spcPts val="0"/>
              </a:spcAft>
              <a:buClr>
                <a:schemeClr val="accent5"/>
              </a:buClr>
              <a:buSzPts val="2000"/>
              <a:buNone/>
              <a:defRPr sz="2000">
                <a:solidFill>
                  <a:schemeClr val="accent5"/>
                </a:solidFill>
              </a:defRPr>
            </a:lvl3pPr>
            <a:lvl4pPr lvl="3" rtl="0">
              <a:spcBef>
                <a:spcPts val="1000"/>
              </a:spcBef>
              <a:spcAft>
                <a:spcPts val="0"/>
              </a:spcAft>
              <a:buClr>
                <a:schemeClr val="accent5"/>
              </a:buClr>
              <a:buSzPts val="2000"/>
              <a:buNone/>
              <a:defRPr sz="2000">
                <a:solidFill>
                  <a:schemeClr val="accent5"/>
                </a:solidFill>
              </a:defRPr>
            </a:lvl4pPr>
            <a:lvl5pPr lvl="4" rtl="0">
              <a:spcBef>
                <a:spcPts val="1000"/>
              </a:spcBef>
              <a:spcAft>
                <a:spcPts val="0"/>
              </a:spcAft>
              <a:buClr>
                <a:schemeClr val="accent5"/>
              </a:buClr>
              <a:buSzPts val="2000"/>
              <a:buNone/>
              <a:defRPr sz="2000">
                <a:solidFill>
                  <a:schemeClr val="accent5"/>
                </a:solidFill>
              </a:defRPr>
            </a:lvl5pPr>
            <a:lvl6pPr lvl="5" rtl="0">
              <a:spcBef>
                <a:spcPts val="1000"/>
              </a:spcBef>
              <a:spcAft>
                <a:spcPts val="0"/>
              </a:spcAft>
              <a:buClr>
                <a:schemeClr val="accent5"/>
              </a:buClr>
              <a:buSzPts val="2000"/>
              <a:buNone/>
              <a:defRPr sz="2000">
                <a:solidFill>
                  <a:schemeClr val="accent5"/>
                </a:solidFill>
              </a:defRPr>
            </a:lvl6pPr>
            <a:lvl7pPr lvl="6" rtl="0">
              <a:spcBef>
                <a:spcPts val="1000"/>
              </a:spcBef>
              <a:spcAft>
                <a:spcPts val="0"/>
              </a:spcAft>
              <a:buClr>
                <a:schemeClr val="accent5"/>
              </a:buClr>
              <a:buSzPts val="2000"/>
              <a:buNone/>
              <a:defRPr sz="2000">
                <a:solidFill>
                  <a:schemeClr val="accent5"/>
                </a:solidFill>
              </a:defRPr>
            </a:lvl7pPr>
            <a:lvl8pPr lvl="7" rtl="0">
              <a:spcBef>
                <a:spcPts val="1000"/>
              </a:spcBef>
              <a:spcAft>
                <a:spcPts val="0"/>
              </a:spcAft>
              <a:buClr>
                <a:schemeClr val="accent5"/>
              </a:buClr>
              <a:buSzPts val="2000"/>
              <a:buNone/>
              <a:defRPr sz="2000">
                <a:solidFill>
                  <a:schemeClr val="accent5"/>
                </a:solidFill>
              </a:defRPr>
            </a:lvl8pPr>
            <a:lvl9pPr lvl="8" rtl="0">
              <a:spcBef>
                <a:spcPts val="1000"/>
              </a:spcBef>
              <a:spcAft>
                <a:spcPts val="1000"/>
              </a:spcAft>
              <a:buClr>
                <a:schemeClr val="accent5"/>
              </a:buClr>
              <a:buSzPts val="2000"/>
              <a:buNone/>
              <a:defRPr sz="2000">
                <a:solidFill>
                  <a:schemeClr val="accent5"/>
                </a:solidFill>
              </a:defRPr>
            </a:lvl9pPr>
          </a:lstStyle>
          <a:p>
            <a:endParaRPr/>
          </a:p>
        </p:txBody>
      </p:sp>
      <p:sp>
        <p:nvSpPr>
          <p:cNvPr id="41" name="Google Shape;41;p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1"/>
        <p:cNvGrpSpPr/>
        <p:nvPr/>
      </p:nvGrpSpPr>
      <p:grpSpPr>
        <a:xfrm>
          <a:off x="0" y="0"/>
          <a:ext cx="0" cy="0"/>
          <a:chOff x="0" y="0"/>
          <a:chExt cx="0" cy="0"/>
        </a:xfrm>
      </p:grpSpPr>
      <p:grpSp>
        <p:nvGrpSpPr>
          <p:cNvPr id="82" name="Google Shape;82;p6"/>
          <p:cNvGrpSpPr/>
          <p:nvPr/>
        </p:nvGrpSpPr>
        <p:grpSpPr>
          <a:xfrm>
            <a:off x="-4" y="40"/>
            <a:ext cx="7072430" cy="1327315"/>
            <a:chOff x="-4" y="40"/>
            <a:chExt cx="7072430" cy="1327315"/>
          </a:xfrm>
        </p:grpSpPr>
        <p:sp>
          <p:nvSpPr>
            <p:cNvPr id="83" name="Google Shape;83;p6"/>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84" name="Google Shape;84;p6"/>
            <p:cNvGrpSpPr/>
            <p:nvPr/>
          </p:nvGrpSpPr>
          <p:grpSpPr>
            <a:xfrm rot="10800000" flipH="1">
              <a:off x="3" y="40"/>
              <a:ext cx="6756168" cy="1327315"/>
              <a:chOff x="-2168138" y="330075"/>
              <a:chExt cx="8650663" cy="1699506"/>
            </a:xfrm>
          </p:grpSpPr>
          <p:sp>
            <p:nvSpPr>
              <p:cNvPr id="85" name="Google Shape;85;p6"/>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86" name="Google Shape;86;p6"/>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87" name="Google Shape;87;p6"/>
            <p:cNvGrpSpPr/>
            <p:nvPr/>
          </p:nvGrpSpPr>
          <p:grpSpPr>
            <a:xfrm rot="10800000" flipH="1">
              <a:off x="-4" y="381007"/>
              <a:ext cx="7072430" cy="771744"/>
              <a:chOff x="-9092084" y="330075"/>
              <a:chExt cx="15574609" cy="1699501"/>
            </a:xfrm>
          </p:grpSpPr>
          <p:sp>
            <p:nvSpPr>
              <p:cNvPr id="88" name="Google Shape;88;p6"/>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89" name="Google Shape;89;p6"/>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90" name="Google Shape;90;p6"/>
          <p:cNvGrpSpPr/>
          <p:nvPr/>
        </p:nvGrpSpPr>
        <p:grpSpPr>
          <a:xfrm>
            <a:off x="6946842" y="4472723"/>
            <a:ext cx="2202830" cy="670795"/>
            <a:chOff x="5575242" y="4472723"/>
            <a:chExt cx="2202830" cy="670795"/>
          </a:xfrm>
        </p:grpSpPr>
        <p:sp>
          <p:nvSpPr>
            <p:cNvPr id="91" name="Google Shape;91;p6"/>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6"/>
            <p:cNvGrpSpPr/>
            <p:nvPr/>
          </p:nvGrpSpPr>
          <p:grpSpPr>
            <a:xfrm flipH="1">
              <a:off x="5734850" y="4472723"/>
              <a:ext cx="2040837" cy="670795"/>
              <a:chOff x="1297954" y="330075"/>
              <a:chExt cx="5169293" cy="1699506"/>
            </a:xfrm>
          </p:grpSpPr>
          <p:sp>
            <p:nvSpPr>
              <p:cNvPr id="93" name="Google Shape;93;p6"/>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6"/>
            <p:cNvGrpSpPr/>
            <p:nvPr/>
          </p:nvGrpSpPr>
          <p:grpSpPr>
            <a:xfrm flipH="1">
              <a:off x="5578209" y="4646738"/>
              <a:ext cx="2199863" cy="304563"/>
              <a:chOff x="-5827153" y="330075"/>
              <a:chExt cx="12276019" cy="1699569"/>
            </a:xfrm>
          </p:grpSpPr>
          <p:sp>
            <p:nvSpPr>
              <p:cNvPr id="96" name="Google Shape;96;p6"/>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8" name="Google Shape;98;p6"/>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99" name="Google Shape;99;p6"/>
          <p:cNvSpPr txBox="1">
            <a:spLocks noGrp="1"/>
          </p:cNvSpPr>
          <p:nvPr>
            <p:ph type="body" idx="1"/>
          </p:nvPr>
        </p:nvSpPr>
        <p:spPr>
          <a:xfrm>
            <a:off x="814275" y="1537988"/>
            <a:ext cx="3378300" cy="2724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00" name="Google Shape;100;p6"/>
          <p:cNvSpPr txBox="1">
            <a:spLocks noGrp="1"/>
          </p:cNvSpPr>
          <p:nvPr>
            <p:ph type="body" idx="2"/>
          </p:nvPr>
        </p:nvSpPr>
        <p:spPr>
          <a:xfrm>
            <a:off x="4396123" y="1537988"/>
            <a:ext cx="3378300" cy="2724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01" name="Google Shape;101;p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2"/>
        <p:cNvGrpSpPr/>
        <p:nvPr/>
      </p:nvGrpSpPr>
      <p:grpSpPr>
        <a:xfrm>
          <a:off x="0" y="0"/>
          <a:ext cx="0" cy="0"/>
          <a:chOff x="0" y="0"/>
          <a:chExt cx="0" cy="0"/>
        </a:xfrm>
      </p:grpSpPr>
      <p:grpSp>
        <p:nvGrpSpPr>
          <p:cNvPr id="163" name="Google Shape;163;p10"/>
          <p:cNvGrpSpPr/>
          <p:nvPr/>
        </p:nvGrpSpPr>
        <p:grpSpPr>
          <a:xfrm rot="10800000">
            <a:off x="-8" y="-2"/>
            <a:ext cx="2202830" cy="670795"/>
            <a:chOff x="5575242" y="4472723"/>
            <a:chExt cx="2202830" cy="670795"/>
          </a:xfrm>
        </p:grpSpPr>
        <p:sp>
          <p:nvSpPr>
            <p:cNvPr id="164" name="Google Shape;164;p10"/>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 name="Google Shape;165;p10"/>
            <p:cNvGrpSpPr/>
            <p:nvPr/>
          </p:nvGrpSpPr>
          <p:grpSpPr>
            <a:xfrm flipH="1">
              <a:off x="5734850" y="4472723"/>
              <a:ext cx="2040837" cy="670795"/>
              <a:chOff x="1297954" y="330075"/>
              <a:chExt cx="5169293" cy="1699506"/>
            </a:xfrm>
          </p:grpSpPr>
          <p:sp>
            <p:nvSpPr>
              <p:cNvPr id="166" name="Google Shape;166;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10"/>
            <p:cNvGrpSpPr/>
            <p:nvPr/>
          </p:nvGrpSpPr>
          <p:grpSpPr>
            <a:xfrm flipH="1">
              <a:off x="5578209" y="4646738"/>
              <a:ext cx="2199863" cy="304563"/>
              <a:chOff x="-5827153" y="330075"/>
              <a:chExt cx="12276019" cy="1699569"/>
            </a:xfrm>
          </p:grpSpPr>
          <p:sp>
            <p:nvSpPr>
              <p:cNvPr id="169" name="Google Shape;169;p10"/>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0"/>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 name="Google Shape;171;p10"/>
          <p:cNvGrpSpPr/>
          <p:nvPr/>
        </p:nvGrpSpPr>
        <p:grpSpPr>
          <a:xfrm>
            <a:off x="6946842" y="4472723"/>
            <a:ext cx="2202830" cy="670795"/>
            <a:chOff x="5575242" y="4472723"/>
            <a:chExt cx="2202830" cy="670795"/>
          </a:xfrm>
        </p:grpSpPr>
        <p:sp>
          <p:nvSpPr>
            <p:cNvPr id="172" name="Google Shape;172;p10"/>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173;p10"/>
            <p:cNvGrpSpPr/>
            <p:nvPr/>
          </p:nvGrpSpPr>
          <p:grpSpPr>
            <a:xfrm flipH="1">
              <a:off x="5734850" y="4472723"/>
              <a:ext cx="2040837" cy="670795"/>
              <a:chOff x="1297954" y="330075"/>
              <a:chExt cx="5169293" cy="1699506"/>
            </a:xfrm>
          </p:grpSpPr>
          <p:sp>
            <p:nvSpPr>
              <p:cNvPr id="174" name="Google Shape;174;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10"/>
            <p:cNvGrpSpPr/>
            <p:nvPr/>
          </p:nvGrpSpPr>
          <p:grpSpPr>
            <a:xfrm flipH="1">
              <a:off x="5578209" y="4646738"/>
              <a:ext cx="2199863" cy="304563"/>
              <a:chOff x="-5827153" y="330075"/>
              <a:chExt cx="12276019" cy="1699569"/>
            </a:xfrm>
          </p:grpSpPr>
          <p:sp>
            <p:nvSpPr>
              <p:cNvPr id="177" name="Google Shape;177;p10"/>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9" name="Google Shape;179;p1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1pPr>
            <a:lvl2pPr lvl="1">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2pPr>
            <a:lvl3pPr lvl="2">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3pPr>
            <a:lvl4pPr lvl="3">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4pPr>
            <a:lvl5pPr lvl="4">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5pPr>
            <a:lvl6pPr lvl="5">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6pPr>
            <a:lvl7pPr lvl="6">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7pPr>
            <a:lvl8pPr lvl="7">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8pPr>
            <a:lvl9pPr lvl="8">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9pPr>
          </a:lstStyle>
          <a:p>
            <a:endParaRPr/>
          </a:p>
        </p:txBody>
      </p:sp>
      <p:sp>
        <p:nvSpPr>
          <p:cNvPr id="7" name="Google Shape;7;p1"/>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lvl="0" indent="-381000">
              <a:spcBef>
                <a:spcPts val="6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1pPr>
            <a:lvl2pPr marL="914400" lvl="1"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2pPr>
            <a:lvl3pPr marL="1371600" lvl="2"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3pPr>
            <a:lvl4pPr marL="1828800" lvl="3"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4pPr>
            <a:lvl5pPr marL="2286000" lvl="4"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5pPr>
            <a:lvl6pPr marL="2743200" lvl="5"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6pPr>
            <a:lvl7pPr marL="3200400" lvl="6"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7pPr>
            <a:lvl8pPr marL="3657600" lvl="7"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8pPr>
            <a:lvl9pPr marL="4114800" lvl="8" indent="-381000">
              <a:spcBef>
                <a:spcPts val="1000"/>
              </a:spcBef>
              <a:spcAft>
                <a:spcPts val="100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lvl="0" algn="r">
              <a:buNone/>
              <a:defRPr sz="1200" b="1">
                <a:solidFill>
                  <a:schemeClr val="lt1"/>
                </a:solidFill>
                <a:latin typeface="Roboto Condensed"/>
                <a:ea typeface="Roboto Condensed"/>
                <a:cs typeface="Roboto Condensed"/>
                <a:sym typeface="Roboto Condensed"/>
              </a:defRPr>
            </a:lvl1pPr>
            <a:lvl2pPr lvl="1" algn="r">
              <a:buNone/>
              <a:defRPr sz="1200" b="1">
                <a:solidFill>
                  <a:schemeClr val="lt1"/>
                </a:solidFill>
                <a:latin typeface="Roboto Condensed"/>
                <a:ea typeface="Roboto Condensed"/>
                <a:cs typeface="Roboto Condensed"/>
                <a:sym typeface="Roboto Condensed"/>
              </a:defRPr>
            </a:lvl2pPr>
            <a:lvl3pPr lvl="2" algn="r">
              <a:buNone/>
              <a:defRPr sz="1200" b="1">
                <a:solidFill>
                  <a:schemeClr val="lt1"/>
                </a:solidFill>
                <a:latin typeface="Roboto Condensed"/>
                <a:ea typeface="Roboto Condensed"/>
                <a:cs typeface="Roboto Condensed"/>
                <a:sym typeface="Roboto Condensed"/>
              </a:defRPr>
            </a:lvl3pPr>
            <a:lvl4pPr lvl="3" algn="r">
              <a:buNone/>
              <a:defRPr sz="1200" b="1">
                <a:solidFill>
                  <a:schemeClr val="lt1"/>
                </a:solidFill>
                <a:latin typeface="Roboto Condensed"/>
                <a:ea typeface="Roboto Condensed"/>
                <a:cs typeface="Roboto Condensed"/>
                <a:sym typeface="Roboto Condensed"/>
              </a:defRPr>
            </a:lvl4pPr>
            <a:lvl5pPr lvl="4" algn="r">
              <a:buNone/>
              <a:defRPr sz="1200" b="1">
                <a:solidFill>
                  <a:schemeClr val="lt1"/>
                </a:solidFill>
                <a:latin typeface="Roboto Condensed"/>
                <a:ea typeface="Roboto Condensed"/>
                <a:cs typeface="Roboto Condensed"/>
                <a:sym typeface="Roboto Condensed"/>
              </a:defRPr>
            </a:lvl5pPr>
            <a:lvl6pPr lvl="5" algn="r">
              <a:buNone/>
              <a:defRPr sz="1200" b="1">
                <a:solidFill>
                  <a:schemeClr val="lt1"/>
                </a:solidFill>
                <a:latin typeface="Roboto Condensed"/>
                <a:ea typeface="Roboto Condensed"/>
                <a:cs typeface="Roboto Condensed"/>
                <a:sym typeface="Roboto Condensed"/>
              </a:defRPr>
            </a:lvl6pPr>
            <a:lvl7pPr lvl="6" algn="r">
              <a:buNone/>
              <a:defRPr sz="1200" b="1">
                <a:solidFill>
                  <a:schemeClr val="lt1"/>
                </a:solidFill>
                <a:latin typeface="Roboto Condensed"/>
                <a:ea typeface="Roboto Condensed"/>
                <a:cs typeface="Roboto Condensed"/>
                <a:sym typeface="Roboto Condensed"/>
              </a:defRPr>
            </a:lvl7pPr>
            <a:lvl8pPr lvl="7" algn="r">
              <a:buNone/>
              <a:defRPr sz="1200" b="1">
                <a:solidFill>
                  <a:schemeClr val="lt1"/>
                </a:solidFill>
                <a:latin typeface="Roboto Condensed"/>
                <a:ea typeface="Roboto Condensed"/>
                <a:cs typeface="Roboto Condensed"/>
                <a:sym typeface="Roboto Condensed"/>
              </a:defRPr>
            </a:lvl8pPr>
            <a:lvl9pPr lvl="8" algn="r">
              <a:buNone/>
              <a:defRPr sz="1200" b="1">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6"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1.wdp"/><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0"/>
                <a:lumOff val="100000"/>
              </a:schemeClr>
            </a:gs>
            <a:gs pos="35000">
              <a:schemeClr val="accent5">
                <a:lumMod val="0"/>
                <a:lumOff val="100000"/>
              </a:schemeClr>
            </a:gs>
            <a:gs pos="100000">
              <a:srgbClr val="FFC000"/>
            </a:gs>
          </a:gsLst>
          <a:path path="circle">
            <a:fillToRect l="50000" t="-80000" r="50000" b="180000"/>
          </a:path>
          <a:tileRect/>
        </a:gradFill>
        <a:effectLst/>
      </p:bgPr>
    </p:bg>
    <p:spTree>
      <p:nvGrpSpPr>
        <p:cNvPr id="1" name="Shape 183"/>
        <p:cNvGrpSpPr/>
        <p:nvPr/>
      </p:nvGrpSpPr>
      <p:grpSpPr>
        <a:xfrm>
          <a:off x="0" y="0"/>
          <a:ext cx="0" cy="0"/>
          <a:chOff x="0" y="0"/>
          <a:chExt cx="0" cy="0"/>
        </a:xfrm>
      </p:grpSpPr>
      <p:sp>
        <p:nvSpPr>
          <p:cNvPr id="184" name="Google Shape;184;p11"/>
          <p:cNvSpPr txBox="1">
            <a:spLocks noGrp="1"/>
          </p:cNvSpPr>
          <p:nvPr>
            <p:ph type="ctr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t>Customer Intelligence Analyst</a:t>
            </a:r>
            <a:endParaRPr sz="3600" dirty="0"/>
          </a:p>
        </p:txBody>
      </p:sp>
      <p:pic>
        <p:nvPicPr>
          <p:cNvPr id="3" name="Picture 2">
            <a:extLst>
              <a:ext uri="{FF2B5EF4-FFF2-40B4-BE49-F238E27FC236}">
                <a16:creationId xmlns:a16="http://schemas.microsoft.com/office/drawing/2014/main" id="{7330364E-8641-4E99-AC13-2D1C18B3C66E}"/>
              </a:ext>
            </a:extLst>
          </p:cNvPr>
          <p:cNvPicPr>
            <a:picLocks noChangeAspect="1"/>
          </p:cNvPicPr>
          <p:nvPr/>
        </p:nvPicPr>
        <p:blipFill>
          <a:blip r:embed="rId3"/>
          <a:stretch>
            <a:fillRect/>
          </a:stretch>
        </p:blipFill>
        <p:spPr>
          <a:xfrm>
            <a:off x="6990907" y="3195072"/>
            <a:ext cx="1653900" cy="85757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Shape 510"/>
        <p:cNvGrpSpPr/>
        <p:nvPr/>
      </p:nvGrpSpPr>
      <p:grpSpPr>
        <a:xfrm>
          <a:off x="0" y="0"/>
          <a:ext cx="0" cy="0"/>
          <a:chOff x="0" y="0"/>
          <a:chExt cx="0" cy="0"/>
        </a:xfrm>
      </p:grpSpPr>
      <p:sp>
        <p:nvSpPr>
          <p:cNvPr id="511" name="Google Shape;511;p3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grpSp>
        <p:nvGrpSpPr>
          <p:cNvPr id="513" name="Google Shape;513;p32"/>
          <p:cNvGrpSpPr/>
          <p:nvPr/>
        </p:nvGrpSpPr>
        <p:grpSpPr>
          <a:xfrm>
            <a:off x="4529618" y="381901"/>
            <a:ext cx="4291653" cy="2514429"/>
            <a:chOff x="1177450" y="241631"/>
            <a:chExt cx="6173152" cy="3616776"/>
          </a:xfrm>
          <a:effectLst>
            <a:outerShdw blurRad="50800" dist="50800" dir="7620000" sx="99000" sy="99000" algn="ctr" rotWithShape="0">
              <a:srgbClr val="000000">
                <a:alpha val="43137"/>
              </a:srgbClr>
            </a:outerShdw>
          </a:effectLst>
        </p:grpSpPr>
        <p:sp>
          <p:nvSpPr>
            <p:cNvPr id="514" name="Google Shape;514;p32"/>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515;p32"/>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516;p32"/>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517;p32"/>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 name="Rectangle 1">
            <a:extLst>
              <a:ext uri="{FF2B5EF4-FFF2-40B4-BE49-F238E27FC236}">
                <a16:creationId xmlns:a16="http://schemas.microsoft.com/office/drawing/2014/main" id="{451EEF48-4DB6-444E-A6F6-D3B103A63F5C}"/>
              </a:ext>
            </a:extLst>
          </p:cNvPr>
          <p:cNvSpPr/>
          <p:nvPr/>
        </p:nvSpPr>
        <p:spPr>
          <a:xfrm>
            <a:off x="423506" y="930690"/>
            <a:ext cx="3340979" cy="461665"/>
          </a:xfrm>
          <a:prstGeom prst="rect">
            <a:avLst/>
          </a:prstGeom>
          <a:noFill/>
        </p:spPr>
        <p:txBody>
          <a:bodyPr wrap="none" lIns="91440" tIns="45720" rIns="91440" bIns="45720">
            <a:spAutoFit/>
          </a:bodyPr>
          <a:lstStyle/>
          <a:p>
            <a:r>
              <a:rPr lang="en-US" sz="2400" dirty="0">
                <a:ln w="0"/>
                <a:solidFill>
                  <a:schemeClr val="accent1"/>
                </a:solidFill>
                <a:effectLst>
                  <a:outerShdw blurRad="38100" dist="25400" dir="5400000" algn="ctr" rotWithShape="0">
                    <a:srgbClr val="6E747A">
                      <a:alpha val="43000"/>
                    </a:srgbClr>
                  </a:outerShdw>
                </a:effectLst>
                <a:latin typeface="Irancell" panose="02000504000000020004" pitchFamily="2" charset="-78"/>
                <a:ea typeface="Irancell" panose="02000504000000020004" pitchFamily="2" charset="-78"/>
                <a:cs typeface="Irancell" panose="02000504000000020004" pitchFamily="2" charset="-78"/>
              </a:rPr>
              <a:t>Employee Monitoring</a:t>
            </a:r>
          </a:p>
        </p:txBody>
      </p:sp>
      <p:sp>
        <p:nvSpPr>
          <p:cNvPr id="23" name="TextBox 22">
            <a:extLst>
              <a:ext uri="{FF2B5EF4-FFF2-40B4-BE49-F238E27FC236}">
                <a16:creationId xmlns:a16="http://schemas.microsoft.com/office/drawing/2014/main" id="{78A52FA0-7CDD-4412-80E9-7A6D86255A79}"/>
              </a:ext>
            </a:extLst>
          </p:cNvPr>
          <p:cNvSpPr txBox="1"/>
          <p:nvPr/>
        </p:nvSpPr>
        <p:spPr>
          <a:xfrm>
            <a:off x="423506" y="1571181"/>
            <a:ext cx="4148494" cy="2308324"/>
          </a:xfrm>
          <a:prstGeom prst="rect">
            <a:avLst/>
          </a:prstGeom>
          <a:noFill/>
        </p:spPr>
        <p:txBody>
          <a:bodyPr wrap="square" rtlCol="1">
            <a:spAutoFit/>
          </a:bodyPr>
          <a:lstStyle/>
          <a:p>
            <a:pPr marL="171450" indent="-171450">
              <a:lnSpc>
                <a:spcPct val="150000"/>
              </a:lnSpc>
              <a:buFont typeface="Wingdings" panose="05000000000000000000" pitchFamily="2" charset="2"/>
              <a:buChar char="q"/>
            </a:pPr>
            <a:r>
              <a:rPr lang="en-US"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rPr>
              <a:t>Program features</a:t>
            </a:r>
          </a:p>
          <a:p>
            <a:pPr marL="171450" lvl="1" indent="-171450">
              <a:lnSpc>
                <a:spcPct val="150000"/>
              </a:lnSpc>
              <a:buFont typeface="Arial" panose="020B0604020202020204" pitchFamily="34" charset="0"/>
              <a:buChar char="•"/>
            </a:pPr>
            <a:r>
              <a:rPr lang="en-US"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rPr>
              <a:t>Get Excel output of each chart</a:t>
            </a:r>
          </a:p>
          <a:p>
            <a:pPr marL="171450" lvl="1" indent="-171450">
              <a:lnSpc>
                <a:spcPct val="150000"/>
              </a:lnSpc>
              <a:buFont typeface="Arial" panose="020B0604020202020204" pitchFamily="34" charset="0"/>
              <a:buChar char="•"/>
            </a:pPr>
            <a:r>
              <a:rPr lang="en-US"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rPr>
              <a:t>The page to receive the IPF of the employees of each region</a:t>
            </a:r>
          </a:p>
          <a:p>
            <a:pPr marL="171450" lvl="1" indent="-171450">
              <a:lnSpc>
                <a:spcPct val="150000"/>
              </a:lnSpc>
              <a:buFont typeface="Arial" panose="020B0604020202020204" pitchFamily="34" charset="0"/>
              <a:buChar char="•"/>
            </a:pPr>
            <a:r>
              <a:rPr lang="en-US"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rPr>
              <a:t>Viewing the performance of employees in both solar and Gregorian dates</a:t>
            </a:r>
          </a:p>
          <a:p>
            <a:pPr marL="171450" lvl="1" indent="-171450">
              <a:lnSpc>
                <a:spcPct val="150000"/>
              </a:lnSpc>
              <a:buFont typeface="Arial" panose="020B0604020202020204" pitchFamily="34" charset="0"/>
              <a:buChar char="•"/>
            </a:pPr>
            <a:r>
              <a:rPr lang="en-US"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rPr>
              <a:t>Embedded in 4 access management, supervision, quality, employee</a:t>
            </a:r>
            <a:endParaRPr lang="fa-IR"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endParaRPr>
          </a:p>
        </p:txBody>
      </p:sp>
      <p:sp>
        <p:nvSpPr>
          <p:cNvPr id="24" name="TextBox 23">
            <a:extLst>
              <a:ext uri="{FF2B5EF4-FFF2-40B4-BE49-F238E27FC236}">
                <a16:creationId xmlns:a16="http://schemas.microsoft.com/office/drawing/2014/main" id="{ECCDC456-8D7F-4C38-ABB4-ACDBE1512E33}"/>
              </a:ext>
            </a:extLst>
          </p:cNvPr>
          <p:cNvSpPr txBox="1"/>
          <p:nvPr/>
        </p:nvSpPr>
        <p:spPr>
          <a:xfrm>
            <a:off x="423506" y="3948056"/>
            <a:ext cx="4951382" cy="646331"/>
          </a:xfrm>
          <a:prstGeom prst="rect">
            <a:avLst/>
          </a:prstGeom>
          <a:noFill/>
        </p:spPr>
        <p:txBody>
          <a:bodyPr wrap="square" rtlCol="1">
            <a:spAutoFit/>
          </a:bodyPr>
          <a:lstStyle/>
          <a:p>
            <a:pPr marL="171450" indent="-171450">
              <a:lnSpc>
                <a:spcPct val="150000"/>
              </a:lnSpc>
              <a:buFont typeface="Wingdings" panose="05000000000000000000" pitchFamily="2" charset="2"/>
              <a:buChar char="q"/>
            </a:pPr>
            <a:r>
              <a:rPr lang="en-US"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rPr>
              <a:t>Future updates</a:t>
            </a:r>
          </a:p>
          <a:p>
            <a:pPr marL="171450" lvl="1" indent="-171450">
              <a:lnSpc>
                <a:spcPct val="150000"/>
              </a:lnSpc>
              <a:buFont typeface="Arial" panose="020B0604020202020204" pitchFamily="34" charset="0"/>
              <a:buChar char="•"/>
            </a:pPr>
            <a:r>
              <a:rPr lang="en-US"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rPr>
              <a:t>Add ranking of each employee</a:t>
            </a:r>
          </a:p>
        </p:txBody>
      </p:sp>
      <p:pic>
        <p:nvPicPr>
          <p:cNvPr id="4" name="Picture 3">
            <a:extLst>
              <a:ext uri="{FF2B5EF4-FFF2-40B4-BE49-F238E27FC236}">
                <a16:creationId xmlns:a16="http://schemas.microsoft.com/office/drawing/2014/main" id="{5D201660-DFD8-4504-8F05-F5991954A563}"/>
              </a:ext>
            </a:extLst>
          </p:cNvPr>
          <p:cNvPicPr>
            <a:picLocks noChangeAspect="1"/>
          </p:cNvPicPr>
          <p:nvPr/>
        </p:nvPicPr>
        <p:blipFill>
          <a:blip r:embed="rId3"/>
          <a:stretch>
            <a:fillRect/>
          </a:stretch>
        </p:blipFill>
        <p:spPr>
          <a:xfrm>
            <a:off x="5002306" y="517024"/>
            <a:ext cx="3345628" cy="2153759"/>
          </a:xfrm>
          <a:prstGeom prst="rect">
            <a:avLst/>
          </a:prstGeom>
        </p:spPr>
      </p:pic>
      <p:pic>
        <p:nvPicPr>
          <p:cNvPr id="6" name="Picture 5">
            <a:extLst>
              <a:ext uri="{FF2B5EF4-FFF2-40B4-BE49-F238E27FC236}">
                <a16:creationId xmlns:a16="http://schemas.microsoft.com/office/drawing/2014/main" id="{21A56B27-2EB6-4159-B90D-730B1FECFFC4}"/>
              </a:ext>
            </a:extLst>
          </p:cNvPr>
          <p:cNvPicPr>
            <a:picLocks noChangeAspect="1"/>
          </p:cNvPicPr>
          <p:nvPr/>
        </p:nvPicPr>
        <p:blipFill>
          <a:blip r:embed="rId4"/>
          <a:stretch>
            <a:fillRect/>
          </a:stretch>
        </p:blipFill>
        <p:spPr>
          <a:xfrm>
            <a:off x="5089927" y="3131322"/>
            <a:ext cx="3379065" cy="118237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142376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Shape 510"/>
        <p:cNvGrpSpPr/>
        <p:nvPr/>
      </p:nvGrpSpPr>
      <p:grpSpPr>
        <a:xfrm>
          <a:off x="0" y="0"/>
          <a:ext cx="0" cy="0"/>
          <a:chOff x="0" y="0"/>
          <a:chExt cx="0" cy="0"/>
        </a:xfrm>
      </p:grpSpPr>
      <p:sp>
        <p:nvSpPr>
          <p:cNvPr id="511" name="Google Shape;511;p3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grpSp>
        <p:nvGrpSpPr>
          <p:cNvPr id="513" name="Google Shape;513;p32"/>
          <p:cNvGrpSpPr/>
          <p:nvPr/>
        </p:nvGrpSpPr>
        <p:grpSpPr>
          <a:xfrm>
            <a:off x="4529618" y="381901"/>
            <a:ext cx="4291653" cy="2189849"/>
            <a:chOff x="1177450" y="241631"/>
            <a:chExt cx="6173152" cy="3616776"/>
          </a:xfrm>
          <a:effectLst>
            <a:outerShdw blurRad="50800" dist="50800" dir="7620000" sx="99000" sy="99000" algn="ctr" rotWithShape="0">
              <a:srgbClr val="000000">
                <a:alpha val="43137"/>
              </a:srgbClr>
            </a:outerShdw>
          </a:effectLst>
        </p:grpSpPr>
        <p:sp>
          <p:nvSpPr>
            <p:cNvPr id="514" name="Google Shape;514;p32"/>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515;p32"/>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516;p32"/>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517;p32"/>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 name="Rectangle 1">
            <a:extLst>
              <a:ext uri="{FF2B5EF4-FFF2-40B4-BE49-F238E27FC236}">
                <a16:creationId xmlns:a16="http://schemas.microsoft.com/office/drawing/2014/main" id="{451EEF48-4DB6-444E-A6F6-D3B103A63F5C}"/>
              </a:ext>
            </a:extLst>
          </p:cNvPr>
          <p:cNvSpPr/>
          <p:nvPr/>
        </p:nvSpPr>
        <p:spPr>
          <a:xfrm>
            <a:off x="423506" y="930690"/>
            <a:ext cx="2340705" cy="461665"/>
          </a:xfrm>
          <a:prstGeom prst="rect">
            <a:avLst/>
          </a:prstGeom>
          <a:noFill/>
        </p:spPr>
        <p:txBody>
          <a:bodyPr wrap="none" lIns="91440" tIns="45720" rIns="91440" bIns="45720">
            <a:spAutoFit/>
          </a:bodyPr>
          <a:lstStyle/>
          <a:p>
            <a:r>
              <a:rPr lang="en-US" sz="2400" dirty="0">
                <a:ln w="0"/>
                <a:solidFill>
                  <a:schemeClr val="accent1"/>
                </a:solidFill>
                <a:effectLst>
                  <a:outerShdw blurRad="38100" dist="25400" dir="5400000" algn="ctr" rotWithShape="0">
                    <a:srgbClr val="6E747A">
                      <a:alpha val="43000"/>
                    </a:srgbClr>
                  </a:outerShdw>
                </a:effectLst>
                <a:latin typeface="Irancell" panose="02000504000000020004" pitchFamily="2" charset="-78"/>
                <a:ea typeface="Irancell" panose="02000504000000020004" pitchFamily="2" charset="-78"/>
                <a:cs typeface="Irancell" panose="02000504000000020004" pitchFamily="2" charset="-78"/>
              </a:rPr>
              <a:t>CR Dashboard</a:t>
            </a:r>
          </a:p>
        </p:txBody>
      </p:sp>
      <p:sp>
        <p:nvSpPr>
          <p:cNvPr id="23" name="TextBox 22">
            <a:extLst>
              <a:ext uri="{FF2B5EF4-FFF2-40B4-BE49-F238E27FC236}">
                <a16:creationId xmlns:a16="http://schemas.microsoft.com/office/drawing/2014/main" id="{78A52FA0-7CDD-4412-80E9-7A6D86255A79}"/>
              </a:ext>
            </a:extLst>
          </p:cNvPr>
          <p:cNvSpPr txBox="1"/>
          <p:nvPr/>
        </p:nvSpPr>
        <p:spPr>
          <a:xfrm>
            <a:off x="423506" y="1571181"/>
            <a:ext cx="4148494" cy="1477328"/>
          </a:xfrm>
          <a:prstGeom prst="rect">
            <a:avLst/>
          </a:prstGeom>
          <a:noFill/>
        </p:spPr>
        <p:txBody>
          <a:bodyPr wrap="square" rtlCol="1">
            <a:spAutoFit/>
          </a:bodyPr>
          <a:lstStyle/>
          <a:p>
            <a:pPr marL="171450" indent="-171450">
              <a:lnSpc>
                <a:spcPct val="150000"/>
              </a:lnSpc>
              <a:buFont typeface="Wingdings" panose="05000000000000000000" pitchFamily="2" charset="2"/>
              <a:buChar char="q"/>
            </a:pPr>
            <a:r>
              <a:rPr lang="en-US"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rPr>
              <a:t>Program features</a:t>
            </a:r>
          </a:p>
          <a:p>
            <a:pPr>
              <a:lnSpc>
                <a:spcPct val="150000"/>
              </a:lnSpc>
            </a:pPr>
            <a:r>
              <a:rPr lang="en-US"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rPr>
              <a:t>Analysis and design of more than 40 interactive pages related to 8 sections of CR with reporting and visual view for two accesses of managers and supervisors.</a:t>
            </a:r>
          </a:p>
          <a:p>
            <a:pPr>
              <a:lnSpc>
                <a:spcPct val="150000"/>
              </a:lnSpc>
            </a:pPr>
            <a:endParaRPr lang="en-US"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endParaRPr>
          </a:p>
        </p:txBody>
      </p:sp>
      <p:pic>
        <p:nvPicPr>
          <p:cNvPr id="4" name="Picture 3">
            <a:extLst>
              <a:ext uri="{FF2B5EF4-FFF2-40B4-BE49-F238E27FC236}">
                <a16:creationId xmlns:a16="http://schemas.microsoft.com/office/drawing/2014/main" id="{5D201660-DFD8-4504-8F05-F5991954A563}"/>
              </a:ext>
            </a:extLst>
          </p:cNvPr>
          <p:cNvPicPr>
            <a:picLocks noChangeAspect="1"/>
          </p:cNvPicPr>
          <p:nvPr/>
        </p:nvPicPr>
        <p:blipFill>
          <a:blip r:embed="rId3"/>
          <a:srcRect/>
          <a:stretch/>
        </p:blipFill>
        <p:spPr>
          <a:xfrm>
            <a:off x="5002306" y="549113"/>
            <a:ext cx="3345628" cy="1802148"/>
          </a:xfrm>
          <a:prstGeom prst="rect">
            <a:avLst/>
          </a:prstGeom>
        </p:spPr>
      </p:pic>
      <p:pic>
        <p:nvPicPr>
          <p:cNvPr id="5" name="Picture 4">
            <a:extLst>
              <a:ext uri="{FF2B5EF4-FFF2-40B4-BE49-F238E27FC236}">
                <a16:creationId xmlns:a16="http://schemas.microsoft.com/office/drawing/2014/main" id="{8A4958B1-C78D-435F-BFA8-03BBDB0D5F06}"/>
              </a:ext>
            </a:extLst>
          </p:cNvPr>
          <p:cNvPicPr>
            <a:picLocks noChangeAspect="1"/>
          </p:cNvPicPr>
          <p:nvPr/>
        </p:nvPicPr>
        <p:blipFill>
          <a:blip r:embed="rId4"/>
          <a:stretch>
            <a:fillRect/>
          </a:stretch>
        </p:blipFill>
        <p:spPr>
          <a:xfrm>
            <a:off x="423506" y="3317411"/>
            <a:ext cx="3597514" cy="131908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Picture 7">
            <a:extLst>
              <a:ext uri="{FF2B5EF4-FFF2-40B4-BE49-F238E27FC236}">
                <a16:creationId xmlns:a16="http://schemas.microsoft.com/office/drawing/2014/main" id="{EF07BF5F-254E-4D76-8FDF-8E0FAF111B4C}"/>
              </a:ext>
            </a:extLst>
          </p:cNvPr>
          <p:cNvPicPr>
            <a:picLocks noChangeAspect="1"/>
          </p:cNvPicPr>
          <p:nvPr/>
        </p:nvPicPr>
        <p:blipFill>
          <a:blip r:embed="rId5"/>
          <a:stretch>
            <a:fillRect/>
          </a:stretch>
        </p:blipFill>
        <p:spPr>
          <a:xfrm>
            <a:off x="2509750" y="2954172"/>
            <a:ext cx="3309760" cy="1250126"/>
          </a:xfrm>
          <a:prstGeom prst="rect">
            <a:avLst/>
          </a:prstGeom>
          <a:effectLst>
            <a:outerShdw blurRad="50800" dist="50800" dir="5400000" algn="ctr" rotWithShape="0">
              <a:srgbClr val="000000">
                <a:alpha val="43137"/>
              </a:srgbClr>
            </a:outerShdw>
          </a:effectLst>
        </p:spPr>
      </p:pic>
      <p:pic>
        <p:nvPicPr>
          <p:cNvPr id="10" name="Picture 9">
            <a:extLst>
              <a:ext uri="{FF2B5EF4-FFF2-40B4-BE49-F238E27FC236}">
                <a16:creationId xmlns:a16="http://schemas.microsoft.com/office/drawing/2014/main" id="{A7E490EB-E624-49AD-9461-C274FBA27F1E}"/>
              </a:ext>
            </a:extLst>
          </p:cNvPr>
          <p:cNvPicPr>
            <a:picLocks noChangeAspect="1"/>
          </p:cNvPicPr>
          <p:nvPr/>
        </p:nvPicPr>
        <p:blipFill>
          <a:blip r:embed="rId6"/>
          <a:stretch>
            <a:fillRect/>
          </a:stretch>
        </p:blipFill>
        <p:spPr>
          <a:xfrm>
            <a:off x="5141417" y="3317411"/>
            <a:ext cx="3220283" cy="1032729"/>
          </a:xfrm>
          <a:prstGeom prst="rect">
            <a:avLst/>
          </a:prstGeom>
          <a:effectLst>
            <a:outerShdw blurRad="50800" dist="50800" dir="5400000" algn="ctr" rotWithShape="0">
              <a:srgbClr val="000000">
                <a:alpha val="43137"/>
              </a:srgbClr>
            </a:outerShdw>
          </a:effectLst>
        </p:spPr>
      </p:pic>
    </p:spTree>
    <p:extLst>
      <p:ext uri="{BB962C8B-B14F-4D97-AF65-F5344CB8AC3E}">
        <p14:creationId xmlns:p14="http://schemas.microsoft.com/office/powerpoint/2010/main" val="3366874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Shape 510"/>
        <p:cNvGrpSpPr/>
        <p:nvPr/>
      </p:nvGrpSpPr>
      <p:grpSpPr>
        <a:xfrm>
          <a:off x="0" y="0"/>
          <a:ext cx="0" cy="0"/>
          <a:chOff x="0" y="0"/>
          <a:chExt cx="0" cy="0"/>
        </a:xfrm>
      </p:grpSpPr>
      <p:sp>
        <p:nvSpPr>
          <p:cNvPr id="511" name="Google Shape;511;p3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grpSp>
        <p:nvGrpSpPr>
          <p:cNvPr id="513" name="Google Shape;513;p32"/>
          <p:cNvGrpSpPr/>
          <p:nvPr/>
        </p:nvGrpSpPr>
        <p:grpSpPr>
          <a:xfrm>
            <a:off x="4529618" y="381901"/>
            <a:ext cx="4291653" cy="2514429"/>
            <a:chOff x="1177450" y="241631"/>
            <a:chExt cx="6173152" cy="3616776"/>
          </a:xfrm>
          <a:effectLst>
            <a:outerShdw blurRad="50800" dist="50800" dir="7620000" sx="99000" sy="99000" algn="ctr" rotWithShape="0">
              <a:srgbClr val="000000">
                <a:alpha val="43137"/>
              </a:srgbClr>
            </a:outerShdw>
          </a:effectLst>
        </p:grpSpPr>
        <p:sp>
          <p:nvSpPr>
            <p:cNvPr id="514" name="Google Shape;514;p32"/>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515;p32"/>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516;p32"/>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517;p32"/>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 name="Rectangle 1">
            <a:extLst>
              <a:ext uri="{FF2B5EF4-FFF2-40B4-BE49-F238E27FC236}">
                <a16:creationId xmlns:a16="http://schemas.microsoft.com/office/drawing/2014/main" id="{451EEF48-4DB6-444E-A6F6-D3B103A63F5C}"/>
              </a:ext>
            </a:extLst>
          </p:cNvPr>
          <p:cNvSpPr/>
          <p:nvPr/>
        </p:nvSpPr>
        <p:spPr>
          <a:xfrm>
            <a:off x="423506" y="930690"/>
            <a:ext cx="2472152" cy="461665"/>
          </a:xfrm>
          <a:prstGeom prst="rect">
            <a:avLst/>
          </a:prstGeom>
          <a:noFill/>
        </p:spPr>
        <p:txBody>
          <a:bodyPr wrap="none" lIns="91440" tIns="45720" rIns="91440" bIns="45720">
            <a:spAutoFit/>
          </a:bodyPr>
          <a:lstStyle/>
          <a:p>
            <a:r>
              <a:rPr lang="en-US" sz="2400" dirty="0">
                <a:ln w="0"/>
                <a:solidFill>
                  <a:schemeClr val="accent1"/>
                </a:solidFill>
                <a:effectLst>
                  <a:outerShdw blurRad="38100" dist="25400" dir="5400000" algn="ctr" rotWithShape="0">
                    <a:srgbClr val="6E747A">
                      <a:alpha val="43000"/>
                    </a:srgbClr>
                  </a:outerShdw>
                </a:effectLst>
                <a:latin typeface="Irancell" panose="02000504000000020004" pitchFamily="2" charset="-78"/>
                <a:ea typeface="Irancell" panose="02000504000000020004" pitchFamily="2" charset="-78"/>
                <a:cs typeface="Irancell" panose="02000504000000020004" pitchFamily="2" charset="-78"/>
              </a:rPr>
              <a:t>Overtime Panel</a:t>
            </a:r>
          </a:p>
        </p:txBody>
      </p:sp>
      <p:sp>
        <p:nvSpPr>
          <p:cNvPr id="23" name="TextBox 22">
            <a:extLst>
              <a:ext uri="{FF2B5EF4-FFF2-40B4-BE49-F238E27FC236}">
                <a16:creationId xmlns:a16="http://schemas.microsoft.com/office/drawing/2014/main" id="{78A52FA0-7CDD-4412-80E9-7A6D86255A79}"/>
              </a:ext>
            </a:extLst>
          </p:cNvPr>
          <p:cNvSpPr txBox="1"/>
          <p:nvPr/>
        </p:nvSpPr>
        <p:spPr>
          <a:xfrm>
            <a:off x="423506" y="1392355"/>
            <a:ext cx="4148494" cy="3693319"/>
          </a:xfrm>
          <a:prstGeom prst="rect">
            <a:avLst/>
          </a:prstGeom>
          <a:noFill/>
        </p:spPr>
        <p:txBody>
          <a:bodyPr wrap="square" rtlCol="1">
            <a:spAutoFit/>
          </a:bodyPr>
          <a:lstStyle/>
          <a:p>
            <a:pPr marL="171450" indent="-171450">
              <a:lnSpc>
                <a:spcPct val="150000"/>
              </a:lnSpc>
              <a:buFont typeface="Wingdings" panose="05000000000000000000" pitchFamily="2" charset="2"/>
              <a:buChar char="q"/>
            </a:pPr>
            <a:r>
              <a:rPr lang="en-US"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rPr>
              <a:t>Program features</a:t>
            </a:r>
          </a:p>
          <a:p>
            <a:pPr>
              <a:lnSpc>
                <a:spcPct val="150000"/>
              </a:lnSpc>
            </a:pPr>
            <a:r>
              <a:rPr lang="en-US"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rPr>
              <a:t>Designing and building the overtime registration page in a systematic way based on the amount of overtime required in different pilots by the workforce team in the following three accesses </a:t>
            </a:r>
          </a:p>
          <a:p>
            <a:pPr marL="228600" indent="-228600">
              <a:lnSpc>
                <a:spcPct val="150000"/>
              </a:lnSpc>
              <a:buFont typeface="+mj-lt"/>
              <a:buAutoNum type="arabicPeriod"/>
            </a:pPr>
            <a:r>
              <a:rPr lang="en-US" sz="1200" b="1" kern="1200" dirty="0">
                <a:solidFill>
                  <a:schemeClr val="tx1"/>
                </a:solidFill>
                <a:latin typeface="Irancell" panose="02000504000000020004" pitchFamily="2" charset="-78"/>
                <a:ea typeface="Irancell" panose="02000504000000020004" pitchFamily="2" charset="-78"/>
                <a:cs typeface="Irancell" panose="02000504000000020004" pitchFamily="2" charset="-78"/>
              </a:rPr>
              <a:t>Employee :</a:t>
            </a:r>
            <a:r>
              <a:rPr lang="en-US"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rPr>
              <a:t>  Request for registration and reservation of overtime and reporting</a:t>
            </a:r>
          </a:p>
          <a:p>
            <a:pPr marL="228600" indent="-228600">
              <a:lnSpc>
                <a:spcPct val="150000"/>
              </a:lnSpc>
              <a:buFont typeface="+mj-lt"/>
              <a:buAutoNum type="arabicPeriod"/>
            </a:pPr>
            <a:r>
              <a:rPr lang="en-US" sz="1200" b="1" kern="1200" dirty="0">
                <a:solidFill>
                  <a:schemeClr val="tx1"/>
                </a:solidFill>
                <a:latin typeface="Irancell" panose="02000504000000020004" pitchFamily="2" charset="-78"/>
                <a:ea typeface="Irancell" panose="02000504000000020004" pitchFamily="2" charset="-78"/>
                <a:cs typeface="Irancell" panose="02000504000000020004" pitchFamily="2" charset="-78"/>
              </a:rPr>
              <a:t>Workforce: </a:t>
            </a:r>
            <a:r>
              <a:rPr lang="en-US"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rPr>
              <a:t>Recording the number of required overtime, reviewing and reporting all requests, the possibility of canceling and increasing the number of requests</a:t>
            </a:r>
          </a:p>
          <a:p>
            <a:pPr marL="228600" indent="-228600">
              <a:lnSpc>
                <a:spcPct val="150000"/>
              </a:lnSpc>
              <a:buFont typeface="+mj-lt"/>
              <a:buAutoNum type="arabicPeriod"/>
            </a:pPr>
            <a:r>
              <a:rPr lang="en-US" sz="1200" b="1" kern="1200" dirty="0">
                <a:solidFill>
                  <a:schemeClr val="tx1"/>
                </a:solidFill>
                <a:latin typeface="Irancell" panose="02000504000000020004" pitchFamily="2" charset="-78"/>
                <a:ea typeface="Irancell" panose="02000504000000020004" pitchFamily="2" charset="-78"/>
                <a:cs typeface="Irancell" panose="02000504000000020004" pitchFamily="2" charset="-78"/>
              </a:rPr>
              <a:t>Managers and Supervisors</a:t>
            </a:r>
            <a:r>
              <a:rPr lang="en-US"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rPr>
              <a:t>: Reporting of registered requests of team members</a:t>
            </a:r>
          </a:p>
        </p:txBody>
      </p:sp>
      <p:pic>
        <p:nvPicPr>
          <p:cNvPr id="4" name="Picture 3">
            <a:extLst>
              <a:ext uri="{FF2B5EF4-FFF2-40B4-BE49-F238E27FC236}">
                <a16:creationId xmlns:a16="http://schemas.microsoft.com/office/drawing/2014/main" id="{5D201660-DFD8-4504-8F05-F5991954A563}"/>
              </a:ext>
            </a:extLst>
          </p:cNvPr>
          <p:cNvPicPr>
            <a:picLocks noChangeAspect="1"/>
          </p:cNvPicPr>
          <p:nvPr/>
        </p:nvPicPr>
        <p:blipFill>
          <a:blip r:embed="rId3"/>
          <a:srcRect/>
          <a:stretch/>
        </p:blipFill>
        <p:spPr>
          <a:xfrm>
            <a:off x="5002306" y="530913"/>
            <a:ext cx="3345628" cy="2110613"/>
          </a:xfrm>
          <a:prstGeom prst="rect">
            <a:avLst/>
          </a:prstGeom>
        </p:spPr>
      </p:pic>
      <p:pic>
        <p:nvPicPr>
          <p:cNvPr id="6" name="Picture 5">
            <a:extLst>
              <a:ext uri="{FF2B5EF4-FFF2-40B4-BE49-F238E27FC236}">
                <a16:creationId xmlns:a16="http://schemas.microsoft.com/office/drawing/2014/main" id="{9DFE443E-BE53-4E75-845A-35FB84C042FA}"/>
              </a:ext>
            </a:extLst>
          </p:cNvPr>
          <p:cNvPicPr>
            <a:picLocks noChangeAspect="1"/>
          </p:cNvPicPr>
          <p:nvPr/>
        </p:nvPicPr>
        <p:blipFill rotWithShape="1">
          <a:blip r:embed="rId4"/>
          <a:srcRect l="36174" r="5693"/>
          <a:stretch/>
        </p:blipFill>
        <p:spPr>
          <a:xfrm>
            <a:off x="6790939" y="2965859"/>
            <a:ext cx="1654122" cy="1317355"/>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664148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Shape 510"/>
        <p:cNvGrpSpPr/>
        <p:nvPr/>
      </p:nvGrpSpPr>
      <p:grpSpPr>
        <a:xfrm>
          <a:off x="0" y="0"/>
          <a:ext cx="0" cy="0"/>
          <a:chOff x="0" y="0"/>
          <a:chExt cx="0" cy="0"/>
        </a:xfrm>
      </p:grpSpPr>
      <p:sp>
        <p:nvSpPr>
          <p:cNvPr id="511" name="Google Shape;511;p3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grpSp>
        <p:nvGrpSpPr>
          <p:cNvPr id="513" name="Google Shape;513;p32"/>
          <p:cNvGrpSpPr/>
          <p:nvPr/>
        </p:nvGrpSpPr>
        <p:grpSpPr>
          <a:xfrm>
            <a:off x="4529618" y="381902"/>
            <a:ext cx="4302410" cy="2017054"/>
            <a:chOff x="1177450" y="241631"/>
            <a:chExt cx="6173152" cy="3616776"/>
          </a:xfrm>
          <a:effectLst>
            <a:outerShdw blurRad="50800" dist="50800" dir="7620000" sx="99000" sy="99000" algn="ctr" rotWithShape="0">
              <a:srgbClr val="000000">
                <a:alpha val="43137"/>
              </a:srgbClr>
            </a:outerShdw>
          </a:effectLst>
        </p:grpSpPr>
        <p:sp>
          <p:nvSpPr>
            <p:cNvPr id="514" name="Google Shape;514;p32"/>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515;p32"/>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516;p32"/>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517;p32"/>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 name="Rectangle 1">
            <a:extLst>
              <a:ext uri="{FF2B5EF4-FFF2-40B4-BE49-F238E27FC236}">
                <a16:creationId xmlns:a16="http://schemas.microsoft.com/office/drawing/2014/main" id="{451EEF48-4DB6-444E-A6F6-D3B103A63F5C}"/>
              </a:ext>
            </a:extLst>
          </p:cNvPr>
          <p:cNvSpPr/>
          <p:nvPr/>
        </p:nvSpPr>
        <p:spPr>
          <a:xfrm>
            <a:off x="423506" y="930690"/>
            <a:ext cx="2860078" cy="461665"/>
          </a:xfrm>
          <a:prstGeom prst="rect">
            <a:avLst/>
          </a:prstGeom>
          <a:noFill/>
        </p:spPr>
        <p:txBody>
          <a:bodyPr wrap="none" lIns="91440" tIns="45720" rIns="91440" bIns="45720">
            <a:spAutoFit/>
          </a:bodyPr>
          <a:lstStyle/>
          <a:p>
            <a:r>
              <a:rPr lang="en-US" sz="2400" dirty="0">
                <a:ln w="0"/>
                <a:solidFill>
                  <a:schemeClr val="accent1"/>
                </a:solidFill>
                <a:effectLst>
                  <a:outerShdw blurRad="38100" dist="25400" dir="5400000" algn="ctr" rotWithShape="0">
                    <a:srgbClr val="6E747A">
                      <a:alpha val="43000"/>
                    </a:srgbClr>
                  </a:outerShdw>
                </a:effectLst>
                <a:latin typeface="Irancell" panose="02000504000000020004" pitchFamily="2" charset="-78"/>
                <a:ea typeface="Irancell" panose="02000504000000020004" pitchFamily="2" charset="-78"/>
                <a:cs typeface="Irancell" panose="02000504000000020004" pitchFamily="2" charset="-78"/>
              </a:rPr>
              <a:t>Projects Schedule</a:t>
            </a:r>
          </a:p>
        </p:txBody>
      </p:sp>
      <p:sp>
        <p:nvSpPr>
          <p:cNvPr id="23" name="TextBox 22">
            <a:extLst>
              <a:ext uri="{FF2B5EF4-FFF2-40B4-BE49-F238E27FC236}">
                <a16:creationId xmlns:a16="http://schemas.microsoft.com/office/drawing/2014/main" id="{78A52FA0-7CDD-4412-80E9-7A6D86255A79}"/>
              </a:ext>
            </a:extLst>
          </p:cNvPr>
          <p:cNvSpPr txBox="1"/>
          <p:nvPr/>
        </p:nvSpPr>
        <p:spPr>
          <a:xfrm>
            <a:off x="423506" y="1392355"/>
            <a:ext cx="4148494" cy="1200329"/>
          </a:xfrm>
          <a:prstGeom prst="rect">
            <a:avLst/>
          </a:prstGeom>
          <a:noFill/>
        </p:spPr>
        <p:txBody>
          <a:bodyPr wrap="square" rtlCol="1">
            <a:spAutoFit/>
          </a:bodyPr>
          <a:lstStyle/>
          <a:p>
            <a:pPr marL="171450" indent="-171450">
              <a:lnSpc>
                <a:spcPct val="150000"/>
              </a:lnSpc>
              <a:buFont typeface="Wingdings" panose="05000000000000000000" pitchFamily="2" charset="2"/>
              <a:buChar char="q"/>
            </a:pPr>
            <a:r>
              <a:rPr lang="en-US"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rPr>
              <a:t>Program features</a:t>
            </a:r>
          </a:p>
          <a:p>
            <a:pPr>
              <a:lnSpc>
                <a:spcPct val="150000"/>
              </a:lnSpc>
            </a:pPr>
            <a:r>
              <a:rPr lang="en-US"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rPr>
              <a:t>On this page, we have tried to design the schedule of projects in the form of supplementary reports, related charts and smart notifications. </a:t>
            </a:r>
          </a:p>
        </p:txBody>
      </p:sp>
      <p:pic>
        <p:nvPicPr>
          <p:cNvPr id="4" name="Picture 3">
            <a:extLst>
              <a:ext uri="{FF2B5EF4-FFF2-40B4-BE49-F238E27FC236}">
                <a16:creationId xmlns:a16="http://schemas.microsoft.com/office/drawing/2014/main" id="{5D201660-DFD8-4504-8F05-F5991954A563}"/>
              </a:ext>
            </a:extLst>
          </p:cNvPr>
          <p:cNvPicPr>
            <a:picLocks noChangeAspect="1"/>
          </p:cNvPicPr>
          <p:nvPr/>
        </p:nvPicPr>
        <p:blipFill>
          <a:blip r:embed="rId3"/>
          <a:srcRect/>
          <a:stretch/>
        </p:blipFill>
        <p:spPr>
          <a:xfrm>
            <a:off x="5002306" y="501817"/>
            <a:ext cx="3345628" cy="1702220"/>
          </a:xfrm>
          <a:prstGeom prst="rect">
            <a:avLst/>
          </a:prstGeom>
        </p:spPr>
      </p:pic>
      <p:pic>
        <p:nvPicPr>
          <p:cNvPr id="5" name="Picture 4">
            <a:extLst>
              <a:ext uri="{FF2B5EF4-FFF2-40B4-BE49-F238E27FC236}">
                <a16:creationId xmlns:a16="http://schemas.microsoft.com/office/drawing/2014/main" id="{32A3BF2F-D34D-4EF3-B651-757A91783C70}"/>
              </a:ext>
            </a:extLst>
          </p:cNvPr>
          <p:cNvPicPr>
            <a:picLocks noChangeAspect="1"/>
          </p:cNvPicPr>
          <p:nvPr/>
        </p:nvPicPr>
        <p:blipFill>
          <a:blip r:embed="rId4"/>
          <a:stretch>
            <a:fillRect/>
          </a:stretch>
        </p:blipFill>
        <p:spPr>
          <a:xfrm>
            <a:off x="6675120" y="2727540"/>
            <a:ext cx="2193571" cy="1139638"/>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10" name="Picture 9">
            <a:extLst>
              <a:ext uri="{FF2B5EF4-FFF2-40B4-BE49-F238E27FC236}">
                <a16:creationId xmlns:a16="http://schemas.microsoft.com/office/drawing/2014/main" id="{8FCDCA61-AAB3-440D-9109-EFFFFEF7DD50}"/>
              </a:ext>
            </a:extLst>
          </p:cNvPr>
          <p:cNvPicPr>
            <a:picLocks noChangeAspect="1"/>
          </p:cNvPicPr>
          <p:nvPr/>
        </p:nvPicPr>
        <p:blipFill rotWithShape="1">
          <a:blip r:embed="rId5"/>
          <a:srcRect l="6403" t="14991" r="16743" b="2566"/>
          <a:stretch/>
        </p:blipFill>
        <p:spPr>
          <a:xfrm>
            <a:off x="6154167" y="2969212"/>
            <a:ext cx="1097280" cy="100584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14" name="Picture 13">
            <a:extLst>
              <a:ext uri="{FF2B5EF4-FFF2-40B4-BE49-F238E27FC236}">
                <a16:creationId xmlns:a16="http://schemas.microsoft.com/office/drawing/2014/main" id="{00051084-C48A-4BA9-92DD-151EFA677928}"/>
              </a:ext>
            </a:extLst>
          </p:cNvPr>
          <p:cNvPicPr>
            <a:picLocks noChangeAspect="1"/>
          </p:cNvPicPr>
          <p:nvPr/>
        </p:nvPicPr>
        <p:blipFill>
          <a:blip r:embed="rId6"/>
          <a:stretch>
            <a:fillRect/>
          </a:stretch>
        </p:blipFill>
        <p:spPr>
          <a:xfrm>
            <a:off x="275309" y="3369052"/>
            <a:ext cx="4012602" cy="151268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22" name="Picture 21">
            <a:extLst>
              <a:ext uri="{FF2B5EF4-FFF2-40B4-BE49-F238E27FC236}">
                <a16:creationId xmlns:a16="http://schemas.microsoft.com/office/drawing/2014/main" id="{0AAF0BB9-0B93-4647-A671-A58A90648B37}"/>
              </a:ext>
            </a:extLst>
          </p:cNvPr>
          <p:cNvPicPr>
            <a:picLocks noChangeAspect="1"/>
          </p:cNvPicPr>
          <p:nvPr/>
        </p:nvPicPr>
        <p:blipFill>
          <a:blip r:embed="rId7"/>
          <a:srcRect l="1789" r="1789"/>
          <a:stretch/>
        </p:blipFill>
        <p:spPr>
          <a:xfrm>
            <a:off x="1798355" y="2980405"/>
            <a:ext cx="4012602" cy="151268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5708878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4" y="3204640"/>
            <a:ext cx="5313331"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Providing suggestions and solutions</a:t>
            </a:r>
            <a:endParaRPr dirty="0"/>
          </a:p>
        </p:txBody>
      </p:sp>
      <p:sp>
        <p:nvSpPr>
          <p:cNvPr id="223" name="Google Shape;223;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Tree>
    <p:extLst>
      <p:ext uri="{BB962C8B-B14F-4D97-AF65-F5344CB8AC3E}">
        <p14:creationId xmlns:p14="http://schemas.microsoft.com/office/powerpoint/2010/main" val="2750205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C1C066-658C-48C1-995B-B4FE9999F2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
        <p:nvSpPr>
          <p:cNvPr id="3" name="TextBox 2">
            <a:extLst>
              <a:ext uri="{FF2B5EF4-FFF2-40B4-BE49-F238E27FC236}">
                <a16:creationId xmlns:a16="http://schemas.microsoft.com/office/drawing/2014/main" id="{2186D6DD-DAAC-4000-ACCF-4B4EB6CA3697}"/>
              </a:ext>
            </a:extLst>
          </p:cNvPr>
          <p:cNvSpPr txBox="1"/>
          <p:nvPr/>
        </p:nvSpPr>
        <p:spPr>
          <a:xfrm>
            <a:off x="645458" y="774546"/>
            <a:ext cx="7853083" cy="1200329"/>
          </a:xfrm>
          <a:prstGeom prst="rect">
            <a:avLst/>
          </a:prstGeom>
          <a:noFill/>
        </p:spPr>
        <p:txBody>
          <a:bodyPr wrap="square" rtlCol="1">
            <a:spAutoFit/>
          </a:bodyPr>
          <a:lstStyle/>
          <a:p>
            <a:pPr marL="171450" indent="-171450">
              <a:lnSpc>
                <a:spcPct val="150000"/>
              </a:lnSpc>
              <a:buFont typeface="Wingdings" panose="05000000000000000000" pitchFamily="2" charset="2"/>
              <a:buChar char="ü"/>
            </a:pPr>
            <a:r>
              <a:rPr lang="en-US"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rPr>
              <a:t>According to the need to receive custom and raw data on a daily or weekly basis from the management of different departments, it is possible to classify a page with access types and create custom requests to do this systemically and in a safe environment against malicious attacks. These requests can be answered in the form of automatic email sending or in various data formats.</a:t>
            </a:r>
            <a:endParaRPr lang="fa-IR"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endParaRPr>
          </a:p>
        </p:txBody>
      </p:sp>
      <p:sp>
        <p:nvSpPr>
          <p:cNvPr id="4" name="TextBox 3">
            <a:extLst>
              <a:ext uri="{FF2B5EF4-FFF2-40B4-BE49-F238E27FC236}">
                <a16:creationId xmlns:a16="http://schemas.microsoft.com/office/drawing/2014/main" id="{A325C613-2711-4FB0-940E-450410EEE516}"/>
              </a:ext>
            </a:extLst>
          </p:cNvPr>
          <p:cNvSpPr txBox="1"/>
          <p:nvPr/>
        </p:nvSpPr>
        <p:spPr>
          <a:xfrm>
            <a:off x="645456" y="1974875"/>
            <a:ext cx="7853083" cy="1200329"/>
          </a:xfrm>
          <a:prstGeom prst="rect">
            <a:avLst/>
          </a:prstGeom>
          <a:noFill/>
        </p:spPr>
        <p:txBody>
          <a:bodyPr wrap="square" rtlCol="1">
            <a:spAutoFit/>
          </a:bodyPr>
          <a:lstStyle/>
          <a:p>
            <a:pPr marL="171450" indent="-171450">
              <a:lnSpc>
                <a:spcPct val="150000"/>
              </a:lnSpc>
              <a:buFont typeface="Wingdings" panose="05000000000000000000" pitchFamily="2" charset="2"/>
              <a:buChar char="ü"/>
            </a:pPr>
            <a:r>
              <a:rPr lang="en-US"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rPr>
              <a:t>According to the company's need to create and classify useful and intelligent work shifts of call center employees to better control service levels and 100% employee participation in emergency situations, patterns can be given for seasonal or occasion forecasts with the help of analysis. created the previous ones in order to reduce the work load of the workforce team.</a:t>
            </a:r>
            <a:endParaRPr lang="fa-IR"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endParaRPr>
          </a:p>
        </p:txBody>
      </p:sp>
      <p:sp>
        <p:nvSpPr>
          <p:cNvPr id="5" name="TextBox 4">
            <a:extLst>
              <a:ext uri="{FF2B5EF4-FFF2-40B4-BE49-F238E27FC236}">
                <a16:creationId xmlns:a16="http://schemas.microsoft.com/office/drawing/2014/main" id="{0CF8CE52-F10B-4587-A95C-9B477D2B3575}"/>
              </a:ext>
            </a:extLst>
          </p:cNvPr>
          <p:cNvSpPr txBox="1"/>
          <p:nvPr/>
        </p:nvSpPr>
        <p:spPr>
          <a:xfrm>
            <a:off x="645455" y="3175204"/>
            <a:ext cx="7853083" cy="1754326"/>
          </a:xfrm>
          <a:prstGeom prst="rect">
            <a:avLst/>
          </a:prstGeom>
          <a:noFill/>
        </p:spPr>
        <p:txBody>
          <a:bodyPr wrap="square" rtlCol="1">
            <a:spAutoFit/>
          </a:bodyPr>
          <a:lstStyle/>
          <a:p>
            <a:pPr marL="171450" indent="-171450">
              <a:lnSpc>
                <a:spcPct val="150000"/>
              </a:lnSpc>
              <a:buFont typeface="Wingdings" panose="05000000000000000000" pitchFamily="2" charset="2"/>
              <a:buChar char="ü"/>
            </a:pPr>
            <a:r>
              <a:rPr lang="en-US"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rPr>
              <a:t>To check and communicate SL details better and faster, a comprehensive application with graphical design and security at the API level can be created, which includes the following</a:t>
            </a:r>
          </a:p>
          <a:p>
            <a:pPr marL="171450" indent="-171450">
              <a:lnSpc>
                <a:spcPct val="150000"/>
              </a:lnSpc>
              <a:buFont typeface="Arial" panose="020B0604020202020204" pitchFamily="34" charset="0"/>
              <a:buChar char="•"/>
            </a:pPr>
            <a:r>
              <a:rPr lang="en-US"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rPr>
              <a:t>Showing SL graphically and numerically </a:t>
            </a:r>
          </a:p>
          <a:p>
            <a:pPr marL="171450" indent="-171450">
              <a:lnSpc>
                <a:spcPct val="150000"/>
              </a:lnSpc>
              <a:buFont typeface="Arial" panose="020B0604020202020204" pitchFamily="34" charset="0"/>
              <a:buChar char="•"/>
            </a:pPr>
            <a:r>
              <a:rPr lang="en-US"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rPr>
              <a:t>Comparing the service level every day to the same day in the previous week for all skill</a:t>
            </a:r>
          </a:p>
          <a:p>
            <a:pPr marL="171450" indent="-171450">
              <a:lnSpc>
                <a:spcPct val="150000"/>
              </a:lnSpc>
              <a:buFont typeface="Arial" panose="020B0604020202020204" pitchFamily="34" charset="0"/>
              <a:buChar char="•"/>
            </a:pPr>
            <a:r>
              <a:rPr lang="en-US"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rPr>
              <a:t>Comparing the real call offered every day to the same day in the previous week for all skill</a:t>
            </a:r>
          </a:p>
          <a:p>
            <a:pPr marL="171450" indent="-171450">
              <a:lnSpc>
                <a:spcPct val="150000"/>
              </a:lnSpc>
              <a:buFont typeface="Arial" panose="020B0604020202020204" pitchFamily="34" charset="0"/>
              <a:buChar char="•"/>
            </a:pPr>
            <a:r>
              <a:rPr lang="en-US"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rPr>
              <a:t>Set manual alarm and create Custom template</a:t>
            </a:r>
          </a:p>
        </p:txBody>
      </p:sp>
    </p:spTree>
    <p:extLst>
      <p:ext uri="{BB962C8B-B14F-4D97-AF65-F5344CB8AC3E}">
        <p14:creationId xmlns:p14="http://schemas.microsoft.com/office/powerpoint/2010/main" val="3892410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765"/>
        <p:cNvGrpSpPr/>
        <p:nvPr/>
      </p:nvGrpSpPr>
      <p:grpSpPr>
        <a:xfrm>
          <a:off x="0" y="0"/>
          <a:ext cx="0" cy="0"/>
          <a:chOff x="0" y="0"/>
          <a:chExt cx="0" cy="0"/>
        </a:xfrm>
      </p:grpSpPr>
      <p:pic>
        <p:nvPicPr>
          <p:cNvPr id="17" name="Picture 16">
            <a:extLst>
              <a:ext uri="{FF2B5EF4-FFF2-40B4-BE49-F238E27FC236}">
                <a16:creationId xmlns:a16="http://schemas.microsoft.com/office/drawing/2014/main" id="{88032308-3B63-4D08-A109-783284C274EC}"/>
              </a:ext>
            </a:extLst>
          </p:cNvPr>
          <p:cNvPicPr>
            <a:picLocks noChangeAspect="1"/>
          </p:cNvPicPr>
          <p:nvPr/>
        </p:nvPicPr>
        <p:blipFill>
          <a:blip r:embed="rId3"/>
          <a:stretch>
            <a:fillRect/>
          </a:stretch>
        </p:blipFill>
        <p:spPr>
          <a:xfrm>
            <a:off x="3305792" y="1581374"/>
            <a:ext cx="2532416" cy="1313105"/>
          </a:xfrm>
          <a:prstGeom prst="rect">
            <a:avLst/>
          </a:prstGeom>
        </p:spPr>
      </p:pic>
      <p:sp>
        <p:nvSpPr>
          <p:cNvPr id="2" name="TextBox 1">
            <a:extLst>
              <a:ext uri="{FF2B5EF4-FFF2-40B4-BE49-F238E27FC236}">
                <a16:creationId xmlns:a16="http://schemas.microsoft.com/office/drawing/2014/main" id="{03B8D2CC-D8A5-4F72-A854-4EED294E9012}"/>
              </a:ext>
            </a:extLst>
          </p:cNvPr>
          <p:cNvSpPr txBox="1"/>
          <p:nvPr/>
        </p:nvSpPr>
        <p:spPr>
          <a:xfrm>
            <a:off x="1742739" y="3195021"/>
            <a:ext cx="5658522" cy="369332"/>
          </a:xfrm>
          <a:prstGeom prst="rect">
            <a:avLst/>
          </a:prstGeom>
          <a:noFill/>
        </p:spPr>
        <p:txBody>
          <a:bodyPr wrap="square" rtlCol="1">
            <a:spAutoFit/>
          </a:bodyPr>
          <a:lstStyle/>
          <a:p>
            <a:pPr algn="ctr"/>
            <a:r>
              <a:rPr lang="fa-IR" sz="1800" dirty="0">
                <a:latin typeface="Irancell" panose="02000504000000020004" pitchFamily="2" charset="-78"/>
                <a:ea typeface="Irancell" panose="02000504000000020004" pitchFamily="2" charset="-78"/>
                <a:cs typeface="Irancell" panose="02000504000000020004" pitchFamily="2" charset="-78"/>
              </a:rPr>
              <a:t>ایرانسل بزرگترین اپراتور دیتای ایران</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6000">
              <a:schemeClr val="accent1">
                <a:lumMod val="5000"/>
                <a:lumOff val="95000"/>
              </a:schemeClr>
            </a:gs>
            <a:gs pos="100000">
              <a:schemeClr val="accent1">
                <a:lumMod val="30000"/>
                <a:lumOff val="70000"/>
              </a:schemeClr>
            </a:gs>
          </a:gsLst>
          <a:lin ang="5400000" scaled="1"/>
        </a:gradFill>
        <a:effectLst/>
      </p:bgPr>
    </p:bg>
    <p:spTree>
      <p:nvGrpSpPr>
        <p:cNvPr id="1" name="Shape 212"/>
        <p:cNvGrpSpPr/>
        <p:nvPr/>
      </p:nvGrpSpPr>
      <p:grpSpPr>
        <a:xfrm>
          <a:off x="0" y="0"/>
          <a:ext cx="0" cy="0"/>
          <a:chOff x="0" y="0"/>
          <a:chExt cx="0" cy="0"/>
        </a:xfrm>
      </p:grpSpPr>
      <p:sp>
        <p:nvSpPr>
          <p:cNvPr id="216" name="Google Shape;216;p1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213" name="Google Shape;213;p13"/>
          <p:cNvSpPr txBox="1">
            <a:spLocks noGrp="1"/>
          </p:cNvSpPr>
          <p:nvPr>
            <p:ph type="ctrTitle" idx="4294967295"/>
          </p:nvPr>
        </p:nvSpPr>
        <p:spPr>
          <a:xfrm>
            <a:off x="0" y="1083628"/>
            <a:ext cx="6594475" cy="116046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accent5"/>
                </a:solidFill>
              </a:rPr>
              <a:t>HELLO!</a:t>
            </a:r>
            <a:endParaRPr sz="4800" dirty="0">
              <a:solidFill>
                <a:schemeClr val="accent5"/>
              </a:solidFill>
            </a:endParaRPr>
          </a:p>
        </p:txBody>
      </p:sp>
      <p:sp>
        <p:nvSpPr>
          <p:cNvPr id="214" name="Google Shape;214;p13"/>
          <p:cNvSpPr txBox="1">
            <a:spLocks noGrp="1"/>
          </p:cNvSpPr>
          <p:nvPr>
            <p:ph type="subTitle" idx="4294967295"/>
          </p:nvPr>
        </p:nvSpPr>
        <p:spPr>
          <a:xfrm>
            <a:off x="683110" y="2146086"/>
            <a:ext cx="6147996" cy="2490414"/>
          </a:xfrm>
          <a:prstGeom prst="rect">
            <a:avLst/>
          </a:prstGeom>
        </p:spPr>
        <p:txBody>
          <a:bodyPr spcFirstLastPara="1" wrap="square" lIns="91425" tIns="91425" rIns="91425" bIns="91425" anchor="ctr" anchorCtr="0">
            <a:noAutofit/>
          </a:bodyPr>
          <a:lstStyle/>
          <a:p>
            <a:pPr marL="0" lvl="0" indent="0" rtl="0">
              <a:lnSpc>
                <a:spcPct val="150000"/>
              </a:lnSpc>
              <a:spcBef>
                <a:spcPts val="0"/>
              </a:spcBef>
              <a:spcAft>
                <a:spcPts val="0"/>
              </a:spcAft>
              <a:buNone/>
            </a:pPr>
            <a:r>
              <a:rPr lang="en-US" sz="1600" dirty="0"/>
              <a:t>I am Reza Nakhaei, a full stack programmer</a:t>
            </a:r>
            <a:endParaRPr lang="fa-IR" sz="1600" dirty="0"/>
          </a:p>
          <a:p>
            <a:pPr marL="0" lvl="0" indent="0" algn="just" rtl="0">
              <a:lnSpc>
                <a:spcPct val="150000"/>
              </a:lnSpc>
              <a:spcBef>
                <a:spcPts val="0"/>
              </a:spcBef>
              <a:spcAft>
                <a:spcPts val="0"/>
              </a:spcAft>
              <a:buNone/>
            </a:pPr>
            <a:r>
              <a:rPr lang="en-US" sz="1200" dirty="0">
                <a:latin typeface="Irancell" panose="02000504000000020004" pitchFamily="2" charset="-78"/>
                <a:ea typeface="Irancell" panose="02000504000000020004" pitchFamily="2" charset="-78"/>
                <a:cs typeface="Irancell" panose="02000504000000020004" pitchFamily="2" charset="-78"/>
              </a:rPr>
              <a:t>For 7 years, I have the honor of working with Irancell in the department of CR.</a:t>
            </a:r>
          </a:p>
          <a:p>
            <a:pPr marL="0" lvl="0" indent="0" algn="just" rtl="0">
              <a:lnSpc>
                <a:spcPct val="150000"/>
              </a:lnSpc>
              <a:spcBef>
                <a:spcPts val="0"/>
              </a:spcBef>
              <a:spcAft>
                <a:spcPts val="0"/>
              </a:spcAft>
              <a:buNone/>
            </a:pPr>
            <a:r>
              <a:rPr lang="en-US" sz="1200" dirty="0">
                <a:latin typeface="Irancell" panose="02000504000000020004" pitchFamily="2" charset="-78"/>
                <a:ea typeface="Irancell" panose="02000504000000020004" pitchFamily="2" charset="-78"/>
                <a:cs typeface="Irancell" panose="02000504000000020004" pitchFamily="2" charset="-78"/>
              </a:rPr>
              <a:t>I completed my studies in associate degree in data communication and bachelor's degree in electricity-communication.</a:t>
            </a:r>
          </a:p>
          <a:p>
            <a:pPr marL="0" lvl="0" indent="0" algn="just" rtl="0">
              <a:lnSpc>
                <a:spcPct val="150000"/>
              </a:lnSpc>
              <a:spcBef>
                <a:spcPts val="0"/>
              </a:spcBef>
              <a:spcAft>
                <a:spcPts val="0"/>
              </a:spcAft>
              <a:buNone/>
            </a:pPr>
            <a:r>
              <a:rPr lang="en-US" sz="1200" dirty="0">
                <a:latin typeface="Irancell" panose="02000504000000020004" pitchFamily="2" charset="-78"/>
                <a:ea typeface="Irancell" panose="02000504000000020004" pitchFamily="2" charset="-78"/>
                <a:cs typeface="Irancell" panose="02000504000000020004" pitchFamily="2" charset="-78"/>
              </a:rPr>
              <a:t>Since 2007, I have experienced the majority of programming languages discretely and continuously in a project-oriented way.</a:t>
            </a:r>
          </a:p>
          <a:p>
            <a:pPr marL="0" lvl="0" indent="0" algn="just" rtl="0">
              <a:lnSpc>
                <a:spcPct val="150000"/>
              </a:lnSpc>
              <a:spcBef>
                <a:spcPts val="0"/>
              </a:spcBef>
              <a:spcAft>
                <a:spcPts val="0"/>
              </a:spcAft>
              <a:buNone/>
            </a:pPr>
            <a:r>
              <a:rPr lang="en-US" sz="1200" dirty="0">
                <a:latin typeface="Irancell" panose="02000504000000020004" pitchFamily="2" charset="-78"/>
                <a:ea typeface="Irancell" panose="02000504000000020004" pitchFamily="2" charset="-78"/>
                <a:cs typeface="Irancell" panose="02000504000000020004" pitchFamily="2" charset="-78"/>
              </a:rPr>
              <a:t>I have worked with the customer intelligence team for the past two years.</a:t>
            </a:r>
            <a:endParaRPr sz="1200" b="1" dirty="0">
              <a:latin typeface="Irancell" panose="02000504000000020004" pitchFamily="2" charset="-78"/>
              <a:ea typeface="Irancell" panose="02000504000000020004" pitchFamily="2" charset="-78"/>
              <a:cs typeface="Irancell" panose="02000504000000020004" pitchFamily="2" charset="-78"/>
            </a:endParaRPr>
          </a:p>
        </p:txBody>
      </p:sp>
      <p:pic>
        <p:nvPicPr>
          <p:cNvPr id="215" name="Google Shape;215;p13"/>
          <p:cNvPicPr preferRelativeResize="0"/>
          <p:nvPr/>
        </p:nvPicPr>
        <p:blipFill>
          <a:blip r:embed="rId3"/>
          <a:srcRect/>
          <a:stretch/>
        </p:blipFill>
        <p:spPr>
          <a:xfrm>
            <a:off x="7618000" y="2058017"/>
            <a:ext cx="1172546" cy="117254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Shape 188"/>
        <p:cNvGrpSpPr/>
        <p:nvPr/>
      </p:nvGrpSpPr>
      <p:grpSpPr>
        <a:xfrm>
          <a:off x="0" y="0"/>
          <a:ext cx="0" cy="0"/>
          <a:chOff x="0" y="0"/>
          <a:chExt cx="0" cy="0"/>
        </a:xfrm>
      </p:grpSpPr>
      <p:sp>
        <p:nvSpPr>
          <p:cNvPr id="189" name="Google Shape;189;p1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 SCIENCE</a:t>
            </a:r>
            <a:endParaRPr dirty="0"/>
          </a:p>
        </p:txBody>
      </p:sp>
      <p:sp>
        <p:nvSpPr>
          <p:cNvPr id="192" name="Google Shape;192;p1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dirty="0"/>
          </a:p>
        </p:txBody>
      </p:sp>
      <p:pic>
        <p:nvPicPr>
          <p:cNvPr id="13" name="Picture 12">
            <a:extLst>
              <a:ext uri="{FF2B5EF4-FFF2-40B4-BE49-F238E27FC236}">
                <a16:creationId xmlns:a16="http://schemas.microsoft.com/office/drawing/2014/main" id="{69FA9AE0-763A-4666-98F6-B999E035ADEF}"/>
              </a:ext>
            </a:extLst>
          </p:cNvPr>
          <p:cNvPicPr>
            <a:picLocks noChangeAspect="1"/>
          </p:cNvPicPr>
          <p:nvPr/>
        </p:nvPicPr>
        <p:blipFill>
          <a:blip r:embed="rId3">
            <a:duotone>
              <a:schemeClr val="accent5">
                <a:shade val="45000"/>
                <a:satMod val="135000"/>
              </a:schemeClr>
              <a:prstClr val="white"/>
            </a:duotone>
            <a:alphaModFix amt="85000"/>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242720" y="480433"/>
            <a:ext cx="571555" cy="571555"/>
          </a:xfrm>
          <a:prstGeom prst="rect">
            <a:avLst/>
          </a:prstGeom>
        </p:spPr>
      </p:pic>
      <p:sp>
        <p:nvSpPr>
          <p:cNvPr id="6" name="TextBox 5">
            <a:extLst>
              <a:ext uri="{FF2B5EF4-FFF2-40B4-BE49-F238E27FC236}">
                <a16:creationId xmlns:a16="http://schemas.microsoft.com/office/drawing/2014/main" id="{E65194D1-A926-4D12-9AAC-732DFF2F4957}"/>
              </a:ext>
            </a:extLst>
          </p:cNvPr>
          <p:cNvSpPr txBox="1"/>
          <p:nvPr/>
        </p:nvSpPr>
        <p:spPr>
          <a:xfrm>
            <a:off x="467867" y="1764851"/>
            <a:ext cx="3658084" cy="1200329"/>
          </a:xfrm>
          <a:prstGeom prst="rect">
            <a:avLst/>
          </a:prstGeom>
          <a:noFill/>
        </p:spPr>
        <p:txBody>
          <a:bodyPr wrap="square" rtlCol="1">
            <a:spAutoFit/>
          </a:bodyPr>
          <a:lstStyle/>
          <a:p>
            <a:pPr algn="just" defTabSz="457200"/>
            <a:r>
              <a:rPr lang="en-US"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rPr>
              <a:t>Data science enables businesses to process huge amounts of structured and unstructured big data to detect patterns. This in turn allows companies to increase efficiencies, manage costs, identify new market opportunities, and boost their market advantage.</a:t>
            </a:r>
            <a:endParaRPr lang="fa-IR"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endParaRPr>
          </a:p>
        </p:txBody>
      </p:sp>
      <p:sp>
        <p:nvSpPr>
          <p:cNvPr id="7" name="TextBox 6">
            <a:extLst>
              <a:ext uri="{FF2B5EF4-FFF2-40B4-BE49-F238E27FC236}">
                <a16:creationId xmlns:a16="http://schemas.microsoft.com/office/drawing/2014/main" id="{6B2811F6-5724-4AB7-96DC-6B9763FC8210}"/>
              </a:ext>
            </a:extLst>
          </p:cNvPr>
          <p:cNvSpPr txBox="1"/>
          <p:nvPr/>
        </p:nvSpPr>
        <p:spPr>
          <a:xfrm>
            <a:off x="467867" y="3068549"/>
            <a:ext cx="3658084" cy="1246495"/>
          </a:xfrm>
          <a:prstGeom prst="rect">
            <a:avLst/>
          </a:prstGeom>
          <a:noFill/>
        </p:spPr>
        <p:txBody>
          <a:bodyPr wrap="square" rtlCol="1">
            <a:spAutoFit/>
          </a:bodyPr>
          <a:lstStyle/>
          <a:p>
            <a:pPr algn="just" rtl="1">
              <a:lnSpc>
                <a:spcPct val="150000"/>
              </a:lnSpc>
            </a:pPr>
            <a:r>
              <a:rPr lang="fa-IR" sz="1000" dirty="0">
                <a:solidFill>
                  <a:schemeClr val="accent4">
                    <a:lumMod val="25000"/>
                  </a:schemeClr>
                </a:solidFill>
                <a:latin typeface="Irancell" panose="02000504000000020004" pitchFamily="2" charset="-78"/>
                <a:ea typeface="Irancell" panose="02000504000000020004" pitchFamily="2" charset="-78"/>
                <a:cs typeface="Irancell" panose="02000504000000020004" pitchFamily="2" charset="-78"/>
              </a:rPr>
              <a:t>علم داده کسب‌وکارها را قادر میسازد تا حجم عظیمی از داده‌های بزرگ ساختاریافته و بدون ساختار را برای شناسایی الگو ها پردازش کنند. این به نوبه خود به شرکت ها اجازه می دهد تا کارایی را افزایش دهند، هزینه ها را مدیریت کنند، فرصت های جدید بازار را شناسایی کنند و مزیت بازار خود را افزایش دهند.</a:t>
            </a:r>
          </a:p>
        </p:txBody>
      </p:sp>
      <p:pic>
        <p:nvPicPr>
          <p:cNvPr id="5" name="Picture 4">
            <a:extLst>
              <a:ext uri="{FF2B5EF4-FFF2-40B4-BE49-F238E27FC236}">
                <a16:creationId xmlns:a16="http://schemas.microsoft.com/office/drawing/2014/main" id="{965B7C00-C4F6-4B09-9890-779CC0B6D416}"/>
              </a:ext>
            </a:extLst>
          </p:cNvPr>
          <p:cNvPicPr>
            <a:picLocks noChangeAspect="1"/>
          </p:cNvPicPr>
          <p:nvPr/>
        </p:nvPicPr>
        <p:blipFill>
          <a:blip r:embed="rId5"/>
          <a:srcRect/>
          <a:stretch/>
        </p:blipFill>
        <p:spPr>
          <a:xfrm>
            <a:off x="4016642" y="766210"/>
            <a:ext cx="5589710" cy="328806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Shape 188"/>
        <p:cNvGrpSpPr/>
        <p:nvPr/>
      </p:nvGrpSpPr>
      <p:grpSpPr>
        <a:xfrm>
          <a:off x="0" y="0"/>
          <a:ext cx="0" cy="0"/>
          <a:chOff x="0" y="0"/>
          <a:chExt cx="0" cy="0"/>
        </a:xfrm>
      </p:grpSpPr>
      <p:sp>
        <p:nvSpPr>
          <p:cNvPr id="189" name="Google Shape;189;p1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 SCIENCE</a:t>
            </a:r>
            <a:endParaRPr dirty="0"/>
          </a:p>
        </p:txBody>
      </p:sp>
      <p:sp>
        <p:nvSpPr>
          <p:cNvPr id="192" name="Google Shape;192;p1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dirty="0"/>
          </a:p>
        </p:txBody>
      </p:sp>
      <p:pic>
        <p:nvPicPr>
          <p:cNvPr id="13" name="Picture 12">
            <a:extLst>
              <a:ext uri="{FF2B5EF4-FFF2-40B4-BE49-F238E27FC236}">
                <a16:creationId xmlns:a16="http://schemas.microsoft.com/office/drawing/2014/main" id="{69FA9AE0-763A-4666-98F6-B999E035ADEF}"/>
              </a:ext>
            </a:extLst>
          </p:cNvPr>
          <p:cNvPicPr>
            <a:picLocks noChangeAspect="1"/>
          </p:cNvPicPr>
          <p:nvPr/>
        </p:nvPicPr>
        <p:blipFill>
          <a:blip r:embed="rId3">
            <a:duotone>
              <a:schemeClr val="accent5">
                <a:shade val="45000"/>
                <a:satMod val="135000"/>
              </a:schemeClr>
              <a:prstClr val="white"/>
            </a:duotone>
            <a:alphaModFix amt="85000"/>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242720" y="480433"/>
            <a:ext cx="571555" cy="571555"/>
          </a:xfrm>
          <a:prstGeom prst="rect">
            <a:avLst/>
          </a:prstGeom>
        </p:spPr>
      </p:pic>
      <p:sp>
        <p:nvSpPr>
          <p:cNvPr id="6" name="TextBox 5">
            <a:extLst>
              <a:ext uri="{FF2B5EF4-FFF2-40B4-BE49-F238E27FC236}">
                <a16:creationId xmlns:a16="http://schemas.microsoft.com/office/drawing/2014/main" id="{E65194D1-A926-4D12-9AAC-732DFF2F4957}"/>
              </a:ext>
            </a:extLst>
          </p:cNvPr>
          <p:cNvSpPr txBox="1"/>
          <p:nvPr/>
        </p:nvSpPr>
        <p:spPr>
          <a:xfrm>
            <a:off x="467866" y="1764851"/>
            <a:ext cx="4104133" cy="2769989"/>
          </a:xfrm>
          <a:prstGeom prst="rect">
            <a:avLst/>
          </a:prstGeom>
          <a:noFill/>
        </p:spPr>
        <p:txBody>
          <a:bodyPr wrap="square" rtlCol="1">
            <a:spAutoFit/>
          </a:bodyPr>
          <a:lstStyle/>
          <a:p>
            <a:pPr marL="171450" indent="-171450" algn="just" defTabSz="457200">
              <a:lnSpc>
                <a:spcPct val="150000"/>
              </a:lnSpc>
              <a:buFont typeface="Arial" panose="020B0604020202020204" pitchFamily="34" charset="0"/>
              <a:buChar char="•"/>
            </a:pPr>
            <a:r>
              <a:rPr lang="en-US"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rPr>
              <a:t>Connection between databases</a:t>
            </a:r>
          </a:p>
          <a:p>
            <a:pPr marL="171450" indent="-171450" algn="just" defTabSz="457200">
              <a:lnSpc>
                <a:spcPct val="150000"/>
              </a:lnSpc>
              <a:buFont typeface="Arial" panose="020B0604020202020204" pitchFamily="34" charset="0"/>
              <a:buChar char="•"/>
            </a:pPr>
            <a:r>
              <a:rPr lang="en-US"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rPr>
              <a:t>Collecting and organizing data</a:t>
            </a:r>
          </a:p>
          <a:p>
            <a:pPr marL="171450" indent="-171450" algn="just" defTabSz="457200">
              <a:lnSpc>
                <a:spcPct val="150000"/>
              </a:lnSpc>
              <a:buFont typeface="Arial" panose="020B0604020202020204" pitchFamily="34" charset="0"/>
              <a:buChar char="•"/>
            </a:pPr>
            <a:r>
              <a:rPr lang="en-US"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rPr>
              <a:t>Create procedures for data structures</a:t>
            </a:r>
          </a:p>
          <a:p>
            <a:pPr marL="171450" indent="-171450" algn="just" defTabSz="457200">
              <a:lnSpc>
                <a:spcPct val="150000"/>
              </a:lnSpc>
              <a:buFont typeface="Arial" panose="020B0604020202020204" pitchFamily="34" charset="0"/>
              <a:buChar char="•"/>
            </a:pPr>
            <a:r>
              <a:rPr lang="en-US"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rPr>
              <a:t>Prevent data leakage through the user</a:t>
            </a:r>
          </a:p>
          <a:p>
            <a:pPr marL="171450" indent="-171450" algn="just" defTabSz="457200">
              <a:lnSpc>
                <a:spcPct val="150000"/>
              </a:lnSpc>
              <a:buFont typeface="Arial" panose="020B0604020202020204" pitchFamily="34" charset="0"/>
              <a:buChar char="•"/>
            </a:pPr>
            <a:r>
              <a:rPr lang="en-US"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rPr>
              <a:t>Data reporting and delivery in different formats</a:t>
            </a:r>
          </a:p>
          <a:p>
            <a:pPr marL="171450" indent="-171450" algn="just" defTabSz="457200">
              <a:lnSpc>
                <a:spcPct val="150000"/>
              </a:lnSpc>
              <a:buFont typeface="Arial" panose="020B0604020202020204" pitchFamily="34" charset="0"/>
              <a:buChar char="•"/>
            </a:pPr>
            <a:r>
              <a:rPr lang="en-US"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rPr>
              <a:t>Monitoring and checking data security and the possibility of creating data access</a:t>
            </a:r>
          </a:p>
          <a:p>
            <a:pPr marL="171450" indent="-171450" algn="just" defTabSz="457200">
              <a:lnSpc>
                <a:spcPct val="150000"/>
              </a:lnSpc>
              <a:buFont typeface="Arial" panose="020B0604020202020204" pitchFamily="34" charset="0"/>
              <a:buChar char="•"/>
            </a:pPr>
            <a:r>
              <a:rPr lang="en-US"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rPr>
              <a:t>Communicating with other departments to collect information</a:t>
            </a:r>
            <a:endParaRPr lang="fa-IR"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endParaRPr>
          </a:p>
          <a:p>
            <a:pPr marL="171450" indent="-171450" algn="just" defTabSz="457200">
              <a:buFont typeface="Arial" panose="020B0604020202020204" pitchFamily="34" charset="0"/>
              <a:buChar char="•"/>
            </a:pPr>
            <a:endParaRPr lang="fa-IR"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endParaRPr>
          </a:p>
        </p:txBody>
      </p:sp>
      <p:pic>
        <p:nvPicPr>
          <p:cNvPr id="5" name="Picture 4">
            <a:extLst>
              <a:ext uri="{FF2B5EF4-FFF2-40B4-BE49-F238E27FC236}">
                <a16:creationId xmlns:a16="http://schemas.microsoft.com/office/drawing/2014/main" id="{965B7C00-C4F6-4B09-9890-779CC0B6D416}"/>
              </a:ext>
            </a:extLst>
          </p:cNvPr>
          <p:cNvPicPr>
            <a:picLocks noChangeAspect="1"/>
          </p:cNvPicPr>
          <p:nvPr/>
        </p:nvPicPr>
        <p:blipFill>
          <a:blip r:embed="rId5"/>
          <a:srcRect/>
          <a:stretch/>
        </p:blipFill>
        <p:spPr>
          <a:xfrm>
            <a:off x="4016642" y="766210"/>
            <a:ext cx="5589710" cy="3288064"/>
          </a:xfrm>
          <a:prstGeom prst="rect">
            <a:avLst/>
          </a:prstGeom>
        </p:spPr>
      </p:pic>
      <p:pic>
        <p:nvPicPr>
          <p:cNvPr id="3" name="Picture 2">
            <a:extLst>
              <a:ext uri="{FF2B5EF4-FFF2-40B4-BE49-F238E27FC236}">
                <a16:creationId xmlns:a16="http://schemas.microsoft.com/office/drawing/2014/main" id="{1D238AC2-ED30-47D0-917F-A51EFCCB0835}"/>
              </a:ext>
            </a:extLst>
          </p:cNvPr>
          <p:cNvPicPr>
            <a:picLocks noChangeAspect="1"/>
          </p:cNvPicPr>
          <p:nvPr/>
        </p:nvPicPr>
        <p:blipFill>
          <a:blip r:embed="rId6"/>
          <a:stretch>
            <a:fillRect/>
          </a:stretch>
        </p:blipFill>
        <p:spPr>
          <a:xfrm>
            <a:off x="3421777" y="4234878"/>
            <a:ext cx="1150222" cy="931430"/>
          </a:xfrm>
          <a:prstGeom prst="rect">
            <a:avLst/>
          </a:prstGeom>
        </p:spPr>
      </p:pic>
      <p:pic>
        <p:nvPicPr>
          <p:cNvPr id="7" name="Picture 6">
            <a:extLst>
              <a:ext uri="{FF2B5EF4-FFF2-40B4-BE49-F238E27FC236}">
                <a16:creationId xmlns:a16="http://schemas.microsoft.com/office/drawing/2014/main" id="{1ED37C84-9C11-4BE4-817E-677AD6CB1C99}"/>
              </a:ext>
            </a:extLst>
          </p:cNvPr>
          <p:cNvPicPr>
            <a:picLocks noChangeAspect="1"/>
          </p:cNvPicPr>
          <p:nvPr/>
        </p:nvPicPr>
        <p:blipFill>
          <a:blip r:embed="rId7"/>
          <a:stretch>
            <a:fillRect/>
          </a:stretch>
        </p:blipFill>
        <p:spPr>
          <a:xfrm>
            <a:off x="2128132" y="4170785"/>
            <a:ext cx="1051716" cy="1026897"/>
          </a:xfrm>
          <a:prstGeom prst="rect">
            <a:avLst/>
          </a:prstGeom>
        </p:spPr>
      </p:pic>
    </p:spTree>
    <p:extLst>
      <p:ext uri="{BB962C8B-B14F-4D97-AF65-F5344CB8AC3E}">
        <p14:creationId xmlns:p14="http://schemas.microsoft.com/office/powerpoint/2010/main" val="188631501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Shape 188"/>
        <p:cNvGrpSpPr/>
        <p:nvPr/>
      </p:nvGrpSpPr>
      <p:grpSpPr>
        <a:xfrm>
          <a:off x="0" y="0"/>
          <a:ext cx="0" cy="0"/>
          <a:chOff x="0" y="0"/>
          <a:chExt cx="0" cy="0"/>
        </a:xfrm>
      </p:grpSpPr>
      <p:sp>
        <p:nvSpPr>
          <p:cNvPr id="189" name="Google Shape;189;p1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 SCIENCE</a:t>
            </a:r>
            <a:endParaRPr dirty="0"/>
          </a:p>
        </p:txBody>
      </p:sp>
      <p:sp>
        <p:nvSpPr>
          <p:cNvPr id="192" name="Google Shape;192;p1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dirty="0"/>
          </a:p>
        </p:txBody>
      </p:sp>
      <p:pic>
        <p:nvPicPr>
          <p:cNvPr id="13" name="Picture 12">
            <a:extLst>
              <a:ext uri="{FF2B5EF4-FFF2-40B4-BE49-F238E27FC236}">
                <a16:creationId xmlns:a16="http://schemas.microsoft.com/office/drawing/2014/main" id="{69FA9AE0-763A-4666-98F6-B999E035ADEF}"/>
              </a:ext>
            </a:extLst>
          </p:cNvPr>
          <p:cNvPicPr>
            <a:picLocks noChangeAspect="1"/>
          </p:cNvPicPr>
          <p:nvPr/>
        </p:nvPicPr>
        <p:blipFill>
          <a:blip r:embed="rId3">
            <a:duotone>
              <a:schemeClr val="accent5">
                <a:shade val="45000"/>
                <a:satMod val="135000"/>
              </a:schemeClr>
              <a:prstClr val="white"/>
            </a:duotone>
            <a:alphaModFix amt="85000"/>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242720" y="480433"/>
            <a:ext cx="571555" cy="571555"/>
          </a:xfrm>
          <a:prstGeom prst="rect">
            <a:avLst/>
          </a:prstGeom>
        </p:spPr>
      </p:pic>
      <p:sp>
        <p:nvSpPr>
          <p:cNvPr id="6" name="TextBox 5">
            <a:extLst>
              <a:ext uri="{FF2B5EF4-FFF2-40B4-BE49-F238E27FC236}">
                <a16:creationId xmlns:a16="http://schemas.microsoft.com/office/drawing/2014/main" id="{E65194D1-A926-4D12-9AAC-732DFF2F4957}"/>
              </a:ext>
            </a:extLst>
          </p:cNvPr>
          <p:cNvSpPr txBox="1"/>
          <p:nvPr/>
        </p:nvSpPr>
        <p:spPr>
          <a:xfrm>
            <a:off x="467867" y="1764851"/>
            <a:ext cx="3658084" cy="1200329"/>
          </a:xfrm>
          <a:prstGeom prst="rect">
            <a:avLst/>
          </a:prstGeom>
          <a:noFill/>
        </p:spPr>
        <p:txBody>
          <a:bodyPr wrap="square" rtlCol="1">
            <a:spAutoFit/>
          </a:bodyPr>
          <a:lstStyle/>
          <a:p>
            <a:pPr marL="171450" indent="-171450" algn="just" defTabSz="457200">
              <a:lnSpc>
                <a:spcPct val="150000"/>
              </a:lnSpc>
              <a:buFont typeface="Arial" panose="020B0604020202020204" pitchFamily="34" charset="0"/>
              <a:buChar char="•"/>
            </a:pPr>
            <a:r>
              <a:rPr lang="en-US"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rPr>
              <a:t>Design and manufacture of dashboard</a:t>
            </a:r>
          </a:p>
          <a:p>
            <a:pPr marL="171450" indent="-171450" algn="just" defTabSz="457200">
              <a:lnSpc>
                <a:spcPct val="150000"/>
              </a:lnSpc>
              <a:buFont typeface="Arial" panose="020B0604020202020204" pitchFamily="34" charset="0"/>
              <a:buChar char="•"/>
            </a:pPr>
            <a:r>
              <a:rPr lang="en-US"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rPr>
              <a:t>Creating interactive pages with the user</a:t>
            </a:r>
          </a:p>
          <a:p>
            <a:pPr marL="171450" indent="-171450" algn="just" defTabSz="457200">
              <a:lnSpc>
                <a:spcPct val="150000"/>
              </a:lnSpc>
              <a:buFont typeface="Arial" panose="020B0604020202020204" pitchFamily="34" charset="0"/>
              <a:buChar char="•"/>
            </a:pPr>
            <a:r>
              <a:rPr lang="en-US"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rPr>
              <a:t>Design of conceptual charts</a:t>
            </a:r>
          </a:p>
          <a:p>
            <a:pPr marL="171450" indent="-171450" algn="just" defTabSz="457200">
              <a:lnSpc>
                <a:spcPct val="150000"/>
              </a:lnSpc>
              <a:buFont typeface="Arial" panose="020B0604020202020204" pitchFamily="34" charset="0"/>
              <a:buChar char="•"/>
            </a:pPr>
            <a:r>
              <a:rPr lang="en-US"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rPr>
              <a:t>Responsive design on all platforms</a:t>
            </a:r>
            <a:endParaRPr lang="fa-IR"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endParaRPr>
          </a:p>
        </p:txBody>
      </p:sp>
      <p:pic>
        <p:nvPicPr>
          <p:cNvPr id="5" name="Picture 4">
            <a:extLst>
              <a:ext uri="{FF2B5EF4-FFF2-40B4-BE49-F238E27FC236}">
                <a16:creationId xmlns:a16="http://schemas.microsoft.com/office/drawing/2014/main" id="{965B7C00-C4F6-4B09-9890-779CC0B6D416}"/>
              </a:ext>
            </a:extLst>
          </p:cNvPr>
          <p:cNvPicPr>
            <a:picLocks noChangeAspect="1"/>
          </p:cNvPicPr>
          <p:nvPr/>
        </p:nvPicPr>
        <p:blipFill>
          <a:blip r:embed="rId5"/>
          <a:srcRect/>
          <a:stretch/>
        </p:blipFill>
        <p:spPr>
          <a:xfrm>
            <a:off x="4016642" y="766210"/>
            <a:ext cx="5589709" cy="3288064"/>
          </a:xfrm>
          <a:prstGeom prst="rect">
            <a:avLst/>
          </a:prstGeom>
        </p:spPr>
      </p:pic>
      <p:pic>
        <p:nvPicPr>
          <p:cNvPr id="7" name="Picture 6">
            <a:extLst>
              <a:ext uri="{FF2B5EF4-FFF2-40B4-BE49-F238E27FC236}">
                <a16:creationId xmlns:a16="http://schemas.microsoft.com/office/drawing/2014/main" id="{9AAE20E6-5817-4939-87F1-8E6361E22D73}"/>
              </a:ext>
            </a:extLst>
          </p:cNvPr>
          <p:cNvPicPr>
            <a:picLocks noChangeAspect="1"/>
          </p:cNvPicPr>
          <p:nvPr/>
        </p:nvPicPr>
        <p:blipFill>
          <a:blip r:embed="rId6"/>
          <a:srcRect/>
          <a:stretch/>
        </p:blipFill>
        <p:spPr>
          <a:xfrm>
            <a:off x="38600" y="4321247"/>
            <a:ext cx="1406660" cy="830997"/>
          </a:xfrm>
          <a:prstGeom prst="rect">
            <a:avLst/>
          </a:prstGeom>
        </p:spPr>
      </p:pic>
      <p:pic>
        <p:nvPicPr>
          <p:cNvPr id="9" name="Picture 8">
            <a:extLst>
              <a:ext uri="{FF2B5EF4-FFF2-40B4-BE49-F238E27FC236}">
                <a16:creationId xmlns:a16="http://schemas.microsoft.com/office/drawing/2014/main" id="{D00A39C9-83F4-4DAB-A063-E6D29AFA085F}"/>
              </a:ext>
            </a:extLst>
          </p:cNvPr>
          <p:cNvPicPr>
            <a:picLocks noChangeAspect="1"/>
          </p:cNvPicPr>
          <p:nvPr/>
        </p:nvPicPr>
        <p:blipFill>
          <a:blip r:embed="rId7"/>
          <a:stretch>
            <a:fillRect/>
          </a:stretch>
        </p:blipFill>
        <p:spPr>
          <a:xfrm>
            <a:off x="691115" y="3332204"/>
            <a:ext cx="1034093" cy="1095830"/>
          </a:xfrm>
          <a:prstGeom prst="rect">
            <a:avLst/>
          </a:prstGeom>
          <a:ln>
            <a:noFill/>
          </a:ln>
          <a:effectLst>
            <a:outerShdw blurRad="190500" sx="103000" sy="103000" algn="tl" rotWithShape="0">
              <a:srgbClr val="000000">
                <a:alpha val="48000"/>
              </a:srgbClr>
            </a:outerShdw>
          </a:effectLst>
        </p:spPr>
      </p:pic>
      <p:pic>
        <p:nvPicPr>
          <p:cNvPr id="11" name="Picture 10">
            <a:extLst>
              <a:ext uri="{FF2B5EF4-FFF2-40B4-BE49-F238E27FC236}">
                <a16:creationId xmlns:a16="http://schemas.microsoft.com/office/drawing/2014/main" id="{B5483C49-509B-4F7E-B18A-0EC66D9A3538}"/>
              </a:ext>
            </a:extLst>
          </p:cNvPr>
          <p:cNvPicPr>
            <a:picLocks noChangeAspect="1"/>
          </p:cNvPicPr>
          <p:nvPr/>
        </p:nvPicPr>
        <p:blipFill>
          <a:blip r:embed="rId8"/>
          <a:stretch>
            <a:fillRect/>
          </a:stretch>
        </p:blipFill>
        <p:spPr>
          <a:xfrm>
            <a:off x="3131539" y="3570751"/>
            <a:ext cx="623872" cy="1274026"/>
          </a:xfrm>
          <a:prstGeom prst="rect">
            <a:avLst/>
          </a:prstGeom>
        </p:spPr>
      </p:pic>
      <p:pic>
        <p:nvPicPr>
          <p:cNvPr id="14" name="Picture 13">
            <a:extLst>
              <a:ext uri="{FF2B5EF4-FFF2-40B4-BE49-F238E27FC236}">
                <a16:creationId xmlns:a16="http://schemas.microsoft.com/office/drawing/2014/main" id="{91E982D8-60A2-4A7C-A926-8530C66E10B0}"/>
              </a:ext>
            </a:extLst>
          </p:cNvPr>
          <p:cNvPicPr>
            <a:picLocks noChangeAspect="1"/>
          </p:cNvPicPr>
          <p:nvPr/>
        </p:nvPicPr>
        <p:blipFill>
          <a:blip r:embed="rId9"/>
          <a:stretch>
            <a:fillRect/>
          </a:stretch>
        </p:blipFill>
        <p:spPr>
          <a:xfrm>
            <a:off x="1725208" y="4321247"/>
            <a:ext cx="1387815" cy="830997"/>
          </a:xfrm>
          <a:prstGeom prst="rect">
            <a:avLst/>
          </a:prstGeom>
        </p:spPr>
      </p:pic>
    </p:spTree>
    <p:extLst>
      <p:ext uri="{BB962C8B-B14F-4D97-AF65-F5344CB8AC3E}">
        <p14:creationId xmlns:p14="http://schemas.microsoft.com/office/powerpoint/2010/main" val="1166002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Shape 188"/>
        <p:cNvGrpSpPr/>
        <p:nvPr/>
      </p:nvGrpSpPr>
      <p:grpSpPr>
        <a:xfrm>
          <a:off x="0" y="0"/>
          <a:ext cx="0" cy="0"/>
          <a:chOff x="0" y="0"/>
          <a:chExt cx="0" cy="0"/>
        </a:xfrm>
      </p:grpSpPr>
      <p:sp>
        <p:nvSpPr>
          <p:cNvPr id="189" name="Google Shape;189;p1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 SCIENCE</a:t>
            </a:r>
            <a:endParaRPr dirty="0"/>
          </a:p>
        </p:txBody>
      </p:sp>
      <p:sp>
        <p:nvSpPr>
          <p:cNvPr id="192" name="Google Shape;192;p1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dirty="0"/>
          </a:p>
        </p:txBody>
      </p:sp>
      <p:pic>
        <p:nvPicPr>
          <p:cNvPr id="13" name="Picture 12">
            <a:extLst>
              <a:ext uri="{FF2B5EF4-FFF2-40B4-BE49-F238E27FC236}">
                <a16:creationId xmlns:a16="http://schemas.microsoft.com/office/drawing/2014/main" id="{69FA9AE0-763A-4666-98F6-B999E035ADEF}"/>
              </a:ext>
            </a:extLst>
          </p:cNvPr>
          <p:cNvPicPr>
            <a:picLocks noChangeAspect="1"/>
          </p:cNvPicPr>
          <p:nvPr/>
        </p:nvPicPr>
        <p:blipFill>
          <a:blip r:embed="rId3">
            <a:duotone>
              <a:schemeClr val="accent5">
                <a:shade val="45000"/>
                <a:satMod val="135000"/>
              </a:schemeClr>
              <a:prstClr val="white"/>
            </a:duotone>
            <a:alphaModFix amt="85000"/>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242720" y="480433"/>
            <a:ext cx="571555" cy="571555"/>
          </a:xfrm>
          <a:prstGeom prst="rect">
            <a:avLst/>
          </a:prstGeom>
        </p:spPr>
      </p:pic>
      <p:sp>
        <p:nvSpPr>
          <p:cNvPr id="6" name="TextBox 5">
            <a:extLst>
              <a:ext uri="{FF2B5EF4-FFF2-40B4-BE49-F238E27FC236}">
                <a16:creationId xmlns:a16="http://schemas.microsoft.com/office/drawing/2014/main" id="{E65194D1-A926-4D12-9AAC-732DFF2F4957}"/>
              </a:ext>
            </a:extLst>
          </p:cNvPr>
          <p:cNvSpPr txBox="1"/>
          <p:nvPr/>
        </p:nvSpPr>
        <p:spPr>
          <a:xfrm>
            <a:off x="467867" y="2467380"/>
            <a:ext cx="3658084" cy="1200329"/>
          </a:xfrm>
          <a:prstGeom prst="rect">
            <a:avLst/>
          </a:prstGeom>
          <a:noFill/>
        </p:spPr>
        <p:txBody>
          <a:bodyPr wrap="square" rtlCol="1">
            <a:spAutoFit/>
          </a:bodyPr>
          <a:lstStyle/>
          <a:p>
            <a:pPr marL="171450" indent="-171450" algn="just" defTabSz="457200">
              <a:lnSpc>
                <a:spcPct val="150000"/>
              </a:lnSpc>
              <a:buFont typeface="Arial" panose="020B0604020202020204" pitchFamily="34" charset="0"/>
              <a:buChar char="•"/>
            </a:pPr>
            <a:r>
              <a:rPr lang="en-US"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rPr>
              <a:t>Removing duplicate and irrelevant data</a:t>
            </a:r>
          </a:p>
          <a:p>
            <a:pPr marL="171450" indent="-171450" algn="just" defTabSz="457200">
              <a:lnSpc>
                <a:spcPct val="150000"/>
              </a:lnSpc>
              <a:buFont typeface="Arial" panose="020B0604020202020204" pitchFamily="34" charset="0"/>
              <a:buChar char="•"/>
            </a:pPr>
            <a:r>
              <a:rPr lang="en-US"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rPr>
              <a:t>Fix structural errors</a:t>
            </a:r>
          </a:p>
          <a:p>
            <a:pPr marL="171450" indent="-171450" algn="just" defTabSz="457200">
              <a:lnSpc>
                <a:spcPct val="150000"/>
              </a:lnSpc>
              <a:buFont typeface="Arial" panose="020B0604020202020204" pitchFamily="34" charset="0"/>
              <a:buChar char="•"/>
            </a:pPr>
            <a:r>
              <a:rPr lang="en-US"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rPr>
              <a:t>Filter out unwanted outliers</a:t>
            </a:r>
          </a:p>
          <a:p>
            <a:pPr marL="171450" indent="-171450" algn="just" defTabSz="457200">
              <a:lnSpc>
                <a:spcPct val="150000"/>
              </a:lnSpc>
              <a:buFont typeface="Arial" panose="020B0604020202020204" pitchFamily="34" charset="0"/>
              <a:buChar char="•"/>
            </a:pPr>
            <a:r>
              <a:rPr lang="en-US"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rPr>
              <a:t>Data set validation and quality assurance</a:t>
            </a:r>
            <a:endParaRPr lang="fa-IR"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endParaRPr>
          </a:p>
        </p:txBody>
      </p:sp>
      <p:pic>
        <p:nvPicPr>
          <p:cNvPr id="5" name="Picture 4">
            <a:extLst>
              <a:ext uri="{FF2B5EF4-FFF2-40B4-BE49-F238E27FC236}">
                <a16:creationId xmlns:a16="http://schemas.microsoft.com/office/drawing/2014/main" id="{965B7C00-C4F6-4B09-9890-779CC0B6D416}"/>
              </a:ext>
            </a:extLst>
          </p:cNvPr>
          <p:cNvPicPr>
            <a:picLocks noChangeAspect="1"/>
          </p:cNvPicPr>
          <p:nvPr/>
        </p:nvPicPr>
        <p:blipFill>
          <a:blip r:embed="rId5"/>
          <a:srcRect/>
          <a:stretch/>
        </p:blipFill>
        <p:spPr>
          <a:xfrm>
            <a:off x="4016642" y="766210"/>
            <a:ext cx="5589709" cy="3288064"/>
          </a:xfrm>
          <a:prstGeom prst="rect">
            <a:avLst/>
          </a:prstGeom>
        </p:spPr>
      </p:pic>
      <p:sp>
        <p:nvSpPr>
          <p:cNvPr id="2" name="TextBox 1">
            <a:extLst>
              <a:ext uri="{FF2B5EF4-FFF2-40B4-BE49-F238E27FC236}">
                <a16:creationId xmlns:a16="http://schemas.microsoft.com/office/drawing/2014/main" id="{6DC1F4A7-4C73-4224-BF93-E9EA9E11BF12}"/>
              </a:ext>
            </a:extLst>
          </p:cNvPr>
          <p:cNvSpPr txBox="1"/>
          <p:nvPr/>
        </p:nvSpPr>
        <p:spPr>
          <a:xfrm>
            <a:off x="463878" y="1591729"/>
            <a:ext cx="3552764" cy="923330"/>
          </a:xfrm>
          <a:prstGeom prst="rect">
            <a:avLst/>
          </a:prstGeom>
          <a:noFill/>
        </p:spPr>
        <p:txBody>
          <a:bodyPr wrap="square" rtlCol="1">
            <a:spAutoFit/>
          </a:bodyPr>
          <a:lstStyle/>
          <a:p>
            <a:pPr>
              <a:lnSpc>
                <a:spcPct val="150000"/>
              </a:lnSpc>
            </a:pPr>
            <a:r>
              <a:rPr lang="en-US"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rPr>
              <a:t>Doing the following tasks with the help of programming language is 50 times faster than common software</a:t>
            </a:r>
            <a:endParaRPr lang="fa-IR"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endParaRPr>
          </a:p>
        </p:txBody>
      </p:sp>
      <p:pic>
        <p:nvPicPr>
          <p:cNvPr id="10" name="Picture 9">
            <a:extLst>
              <a:ext uri="{FF2B5EF4-FFF2-40B4-BE49-F238E27FC236}">
                <a16:creationId xmlns:a16="http://schemas.microsoft.com/office/drawing/2014/main" id="{2584B54B-A10A-4AC6-8131-AD761ACECD56}"/>
              </a:ext>
            </a:extLst>
          </p:cNvPr>
          <p:cNvPicPr>
            <a:picLocks noChangeAspect="1"/>
          </p:cNvPicPr>
          <p:nvPr/>
        </p:nvPicPr>
        <p:blipFill rotWithShape="1">
          <a:blip r:embed="rId6"/>
          <a:srcRect b="22909"/>
          <a:stretch/>
        </p:blipFill>
        <p:spPr>
          <a:xfrm>
            <a:off x="399067" y="3543691"/>
            <a:ext cx="2016392" cy="1554480"/>
          </a:xfrm>
          <a:prstGeom prst="rect">
            <a:avLst/>
          </a:prstGeom>
        </p:spPr>
      </p:pic>
    </p:spTree>
    <p:extLst>
      <p:ext uri="{BB962C8B-B14F-4D97-AF65-F5344CB8AC3E}">
        <p14:creationId xmlns:p14="http://schemas.microsoft.com/office/powerpoint/2010/main" val="404077884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Shape 188"/>
        <p:cNvGrpSpPr/>
        <p:nvPr/>
      </p:nvGrpSpPr>
      <p:grpSpPr>
        <a:xfrm>
          <a:off x="0" y="0"/>
          <a:ext cx="0" cy="0"/>
          <a:chOff x="0" y="0"/>
          <a:chExt cx="0" cy="0"/>
        </a:xfrm>
      </p:grpSpPr>
      <p:sp>
        <p:nvSpPr>
          <p:cNvPr id="189" name="Google Shape;189;p1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 SCIENCE</a:t>
            </a:r>
            <a:endParaRPr dirty="0"/>
          </a:p>
        </p:txBody>
      </p:sp>
      <p:sp>
        <p:nvSpPr>
          <p:cNvPr id="192" name="Google Shape;192;p1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dirty="0"/>
          </a:p>
        </p:txBody>
      </p:sp>
      <p:pic>
        <p:nvPicPr>
          <p:cNvPr id="13" name="Picture 12">
            <a:extLst>
              <a:ext uri="{FF2B5EF4-FFF2-40B4-BE49-F238E27FC236}">
                <a16:creationId xmlns:a16="http://schemas.microsoft.com/office/drawing/2014/main" id="{69FA9AE0-763A-4666-98F6-B999E035ADEF}"/>
              </a:ext>
            </a:extLst>
          </p:cNvPr>
          <p:cNvPicPr>
            <a:picLocks noChangeAspect="1"/>
          </p:cNvPicPr>
          <p:nvPr/>
        </p:nvPicPr>
        <p:blipFill>
          <a:blip r:embed="rId3">
            <a:duotone>
              <a:schemeClr val="accent5">
                <a:shade val="45000"/>
                <a:satMod val="135000"/>
              </a:schemeClr>
              <a:prstClr val="white"/>
            </a:duotone>
            <a:alphaModFix amt="85000"/>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242720" y="480433"/>
            <a:ext cx="571555" cy="571555"/>
          </a:xfrm>
          <a:prstGeom prst="rect">
            <a:avLst/>
          </a:prstGeom>
        </p:spPr>
      </p:pic>
      <p:sp>
        <p:nvSpPr>
          <p:cNvPr id="6" name="TextBox 5">
            <a:extLst>
              <a:ext uri="{FF2B5EF4-FFF2-40B4-BE49-F238E27FC236}">
                <a16:creationId xmlns:a16="http://schemas.microsoft.com/office/drawing/2014/main" id="{E65194D1-A926-4D12-9AAC-732DFF2F4957}"/>
              </a:ext>
            </a:extLst>
          </p:cNvPr>
          <p:cNvSpPr txBox="1"/>
          <p:nvPr/>
        </p:nvSpPr>
        <p:spPr>
          <a:xfrm>
            <a:off x="467867" y="1764851"/>
            <a:ext cx="3658084" cy="276999"/>
          </a:xfrm>
          <a:prstGeom prst="rect">
            <a:avLst/>
          </a:prstGeom>
          <a:noFill/>
        </p:spPr>
        <p:txBody>
          <a:bodyPr wrap="square" rtlCol="1">
            <a:spAutoFit/>
          </a:bodyPr>
          <a:lstStyle/>
          <a:p>
            <a:pPr algn="just" defTabSz="457200"/>
            <a:r>
              <a:rPr lang="en-US"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rPr>
              <a:t>I am learning in the following parts</a:t>
            </a:r>
            <a:endParaRPr lang="fa-IR"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endParaRPr>
          </a:p>
        </p:txBody>
      </p:sp>
      <p:pic>
        <p:nvPicPr>
          <p:cNvPr id="5" name="Picture 4">
            <a:extLst>
              <a:ext uri="{FF2B5EF4-FFF2-40B4-BE49-F238E27FC236}">
                <a16:creationId xmlns:a16="http://schemas.microsoft.com/office/drawing/2014/main" id="{965B7C00-C4F6-4B09-9890-779CC0B6D416}"/>
              </a:ext>
            </a:extLst>
          </p:cNvPr>
          <p:cNvPicPr>
            <a:picLocks noChangeAspect="1"/>
          </p:cNvPicPr>
          <p:nvPr/>
        </p:nvPicPr>
        <p:blipFill>
          <a:blip r:embed="rId5"/>
          <a:srcRect/>
          <a:stretch/>
        </p:blipFill>
        <p:spPr>
          <a:xfrm>
            <a:off x="4016642" y="766210"/>
            <a:ext cx="5589710" cy="3288064"/>
          </a:xfrm>
          <a:prstGeom prst="rect">
            <a:avLst/>
          </a:prstGeom>
        </p:spPr>
      </p:pic>
      <p:sp>
        <p:nvSpPr>
          <p:cNvPr id="8" name="TextBox 7">
            <a:extLst>
              <a:ext uri="{FF2B5EF4-FFF2-40B4-BE49-F238E27FC236}">
                <a16:creationId xmlns:a16="http://schemas.microsoft.com/office/drawing/2014/main" id="{79AB3DBB-CE6C-4DF3-97F1-050EB7667756}"/>
              </a:ext>
            </a:extLst>
          </p:cNvPr>
          <p:cNvSpPr txBox="1"/>
          <p:nvPr/>
        </p:nvSpPr>
        <p:spPr>
          <a:xfrm>
            <a:off x="467866" y="2194463"/>
            <a:ext cx="3814201" cy="923330"/>
          </a:xfrm>
          <a:prstGeom prst="rect">
            <a:avLst/>
          </a:prstGeom>
          <a:noFill/>
        </p:spPr>
        <p:txBody>
          <a:bodyPr wrap="square" rtlCol="1">
            <a:spAutoFit/>
          </a:bodyPr>
          <a:lstStyle/>
          <a:p>
            <a:pPr marL="171450" indent="-171450" algn="just" defTabSz="457200">
              <a:lnSpc>
                <a:spcPct val="150000"/>
              </a:lnSpc>
              <a:buFont typeface="Arial" panose="020B0604020202020204" pitchFamily="34" charset="0"/>
              <a:buChar char="•"/>
            </a:pPr>
            <a:r>
              <a:rPr lang="en-US"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rPr>
              <a:t>Statistical functions distribution and patterns</a:t>
            </a:r>
          </a:p>
          <a:p>
            <a:pPr marL="171450" indent="-171450" algn="just" defTabSz="457200">
              <a:lnSpc>
                <a:spcPct val="150000"/>
              </a:lnSpc>
              <a:buFont typeface="Arial" panose="020B0604020202020204" pitchFamily="34" charset="0"/>
              <a:buChar char="•"/>
            </a:pPr>
            <a:r>
              <a:rPr lang="en-US"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rPr>
              <a:t>Deep concepts of theory</a:t>
            </a:r>
          </a:p>
          <a:p>
            <a:pPr marL="171450" indent="-171450" algn="just" defTabSz="457200">
              <a:lnSpc>
                <a:spcPct val="150000"/>
              </a:lnSpc>
              <a:buFont typeface="Arial" panose="020B0604020202020204" pitchFamily="34" charset="0"/>
              <a:buChar char="•"/>
            </a:pPr>
            <a:r>
              <a:rPr lang="en-US"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rPr>
              <a:t>Machine learning with R language</a:t>
            </a:r>
            <a:endParaRPr lang="fa-IR"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endParaRPr>
          </a:p>
        </p:txBody>
      </p:sp>
      <p:pic>
        <p:nvPicPr>
          <p:cNvPr id="3" name="Picture 2">
            <a:extLst>
              <a:ext uri="{FF2B5EF4-FFF2-40B4-BE49-F238E27FC236}">
                <a16:creationId xmlns:a16="http://schemas.microsoft.com/office/drawing/2014/main" id="{46F5A414-C9CA-4172-99B4-2CB9E06A6714}"/>
              </a:ext>
            </a:extLst>
          </p:cNvPr>
          <p:cNvPicPr>
            <a:picLocks noChangeAspect="1"/>
          </p:cNvPicPr>
          <p:nvPr/>
        </p:nvPicPr>
        <p:blipFill>
          <a:blip r:embed="rId6"/>
          <a:stretch>
            <a:fillRect/>
          </a:stretch>
        </p:blipFill>
        <p:spPr>
          <a:xfrm>
            <a:off x="467866" y="2915166"/>
            <a:ext cx="2245491" cy="2435046"/>
          </a:xfrm>
          <a:prstGeom prst="rect">
            <a:avLst/>
          </a:prstGeom>
        </p:spPr>
      </p:pic>
      <p:pic>
        <p:nvPicPr>
          <p:cNvPr id="9" name="Picture 8">
            <a:extLst>
              <a:ext uri="{FF2B5EF4-FFF2-40B4-BE49-F238E27FC236}">
                <a16:creationId xmlns:a16="http://schemas.microsoft.com/office/drawing/2014/main" id="{559CFC85-7013-46FA-9DAE-C4B387D06A03}"/>
              </a:ext>
            </a:extLst>
          </p:cNvPr>
          <p:cNvPicPr>
            <a:picLocks noChangeAspect="1"/>
          </p:cNvPicPr>
          <p:nvPr/>
        </p:nvPicPr>
        <p:blipFill>
          <a:blip r:embed="rId7"/>
          <a:stretch>
            <a:fillRect/>
          </a:stretch>
        </p:blipFill>
        <p:spPr>
          <a:xfrm>
            <a:off x="3207982" y="3141148"/>
            <a:ext cx="1260483" cy="2109175"/>
          </a:xfrm>
          <a:prstGeom prst="rect">
            <a:avLst/>
          </a:prstGeom>
        </p:spPr>
      </p:pic>
    </p:spTree>
    <p:extLst>
      <p:ext uri="{BB962C8B-B14F-4D97-AF65-F5344CB8AC3E}">
        <p14:creationId xmlns:p14="http://schemas.microsoft.com/office/powerpoint/2010/main" val="328922307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4" y="2871148"/>
            <a:ext cx="5313331"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Projects in which I participated</a:t>
            </a:r>
            <a:endParaRPr dirty="0"/>
          </a:p>
        </p:txBody>
      </p:sp>
      <p:sp>
        <p:nvSpPr>
          <p:cNvPr id="222" name="Google Shape;222;p14"/>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US" dirty="0"/>
              <a:t>In the form of teamwork with the customer intelligence department</a:t>
            </a:r>
            <a:endParaRPr dirty="0"/>
          </a:p>
        </p:txBody>
      </p:sp>
      <p:sp>
        <p:nvSpPr>
          <p:cNvPr id="223" name="Google Shape;223;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Shape 510"/>
        <p:cNvGrpSpPr/>
        <p:nvPr/>
      </p:nvGrpSpPr>
      <p:grpSpPr>
        <a:xfrm>
          <a:off x="0" y="0"/>
          <a:ext cx="0" cy="0"/>
          <a:chOff x="0" y="0"/>
          <a:chExt cx="0" cy="0"/>
        </a:xfrm>
      </p:grpSpPr>
      <p:sp>
        <p:nvSpPr>
          <p:cNvPr id="511" name="Google Shape;511;p3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grpSp>
        <p:nvGrpSpPr>
          <p:cNvPr id="513" name="Google Shape;513;p32"/>
          <p:cNvGrpSpPr/>
          <p:nvPr/>
        </p:nvGrpSpPr>
        <p:grpSpPr>
          <a:xfrm>
            <a:off x="4534368" y="381901"/>
            <a:ext cx="4542205" cy="2661224"/>
            <a:chOff x="1177450" y="241631"/>
            <a:chExt cx="6173152" cy="3616776"/>
          </a:xfrm>
          <a:effectLst>
            <a:outerShdw blurRad="50800" dist="50800" dir="7620000" sx="99000" sy="99000" algn="ctr" rotWithShape="0">
              <a:srgbClr val="000000">
                <a:alpha val="43137"/>
              </a:srgbClr>
            </a:outerShdw>
          </a:effectLst>
        </p:grpSpPr>
        <p:sp>
          <p:nvSpPr>
            <p:cNvPr id="514" name="Google Shape;514;p32"/>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515;p32"/>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516;p32"/>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2"/>
            </a:solidFill>
            <a:ln w="952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517;p32"/>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518" name="Google Shape;518;p32"/>
          <p:cNvPicPr preferRelativeResize="0"/>
          <p:nvPr/>
        </p:nvPicPr>
        <p:blipFill rotWithShape="1">
          <a:blip r:embed="rId3"/>
          <a:srcRect l="-201" r="17296"/>
          <a:stretch/>
        </p:blipFill>
        <p:spPr>
          <a:xfrm>
            <a:off x="5035991" y="531647"/>
            <a:ext cx="3530550" cy="2242675"/>
          </a:xfrm>
          <a:prstGeom prst="rect">
            <a:avLst/>
          </a:prstGeom>
          <a:noFill/>
          <a:ln w="9525" cap="flat" cmpd="sng">
            <a:solidFill>
              <a:schemeClr val="accent3"/>
            </a:solidFill>
            <a:prstDash val="solid"/>
            <a:round/>
            <a:headEnd type="none" w="sm" len="sm"/>
            <a:tailEnd type="none" w="sm" len="sm"/>
          </a:ln>
        </p:spPr>
      </p:pic>
      <p:sp>
        <p:nvSpPr>
          <p:cNvPr id="2" name="Rectangle 1">
            <a:extLst>
              <a:ext uri="{FF2B5EF4-FFF2-40B4-BE49-F238E27FC236}">
                <a16:creationId xmlns:a16="http://schemas.microsoft.com/office/drawing/2014/main" id="{451EEF48-4DB6-444E-A6F6-D3B103A63F5C}"/>
              </a:ext>
            </a:extLst>
          </p:cNvPr>
          <p:cNvSpPr/>
          <p:nvPr/>
        </p:nvSpPr>
        <p:spPr>
          <a:xfrm>
            <a:off x="423506" y="930690"/>
            <a:ext cx="2175596" cy="769441"/>
          </a:xfrm>
          <a:prstGeom prst="rect">
            <a:avLst/>
          </a:prstGeom>
          <a:noFill/>
        </p:spPr>
        <p:txBody>
          <a:bodyPr wrap="none" lIns="91440" tIns="45720" rIns="91440" bIns="45720">
            <a:spAutoFit/>
          </a:bodyPr>
          <a:lstStyle/>
          <a:p>
            <a:r>
              <a:rPr lang="en-US" sz="3000" dirty="0">
                <a:ln w="0"/>
                <a:solidFill>
                  <a:schemeClr val="accent1"/>
                </a:solidFill>
                <a:effectLst>
                  <a:outerShdw blurRad="38100" dist="25400" dir="5400000" algn="ctr" rotWithShape="0">
                    <a:srgbClr val="6E747A">
                      <a:alpha val="43000"/>
                    </a:srgbClr>
                  </a:outerShdw>
                </a:effectLst>
                <a:latin typeface="Irancell" panose="02000504000000020004" pitchFamily="2" charset="-78"/>
                <a:ea typeface="Irancell" panose="02000504000000020004" pitchFamily="2" charset="-78"/>
                <a:cs typeface="Irancell" panose="02000504000000020004" pitchFamily="2" charset="-78"/>
              </a:rPr>
              <a:t>iTrust</a:t>
            </a:r>
          </a:p>
          <a:p>
            <a:r>
              <a:rPr lang="en-US" dirty="0">
                <a:ln w="0"/>
                <a:solidFill>
                  <a:schemeClr val="accent1"/>
                </a:solidFill>
                <a:effectLst>
                  <a:outerShdw blurRad="38100" dist="25400" dir="5400000" algn="ctr" rotWithShape="0">
                    <a:srgbClr val="6E747A">
                      <a:alpha val="43000"/>
                    </a:srgbClr>
                  </a:outerShdw>
                </a:effectLst>
                <a:latin typeface="Irancell" panose="02000504000000020004" pitchFamily="2" charset="-78"/>
                <a:ea typeface="Irancell" panose="02000504000000020004" pitchFamily="2" charset="-78"/>
                <a:cs typeface="Irancell" panose="02000504000000020004" pitchFamily="2" charset="-78"/>
              </a:rPr>
              <a:t>Internal social network</a:t>
            </a:r>
          </a:p>
        </p:txBody>
      </p:sp>
      <p:sp>
        <p:nvSpPr>
          <p:cNvPr id="23" name="TextBox 22">
            <a:extLst>
              <a:ext uri="{FF2B5EF4-FFF2-40B4-BE49-F238E27FC236}">
                <a16:creationId xmlns:a16="http://schemas.microsoft.com/office/drawing/2014/main" id="{78A52FA0-7CDD-4412-80E9-7A6D86255A79}"/>
              </a:ext>
            </a:extLst>
          </p:cNvPr>
          <p:cNvSpPr txBox="1"/>
          <p:nvPr/>
        </p:nvSpPr>
        <p:spPr>
          <a:xfrm>
            <a:off x="423506" y="1743306"/>
            <a:ext cx="3552764" cy="1477328"/>
          </a:xfrm>
          <a:prstGeom prst="rect">
            <a:avLst/>
          </a:prstGeom>
          <a:noFill/>
        </p:spPr>
        <p:txBody>
          <a:bodyPr wrap="square" rtlCol="1">
            <a:spAutoFit/>
          </a:bodyPr>
          <a:lstStyle/>
          <a:p>
            <a:pPr marL="171450" indent="-171450">
              <a:lnSpc>
                <a:spcPct val="150000"/>
              </a:lnSpc>
              <a:buFont typeface="Wingdings" panose="05000000000000000000" pitchFamily="2" charset="2"/>
              <a:buChar char="q"/>
            </a:pPr>
            <a:r>
              <a:rPr lang="en-US"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rPr>
              <a:t>Program features</a:t>
            </a:r>
          </a:p>
          <a:p>
            <a:pPr marL="171450" lvl="1" indent="-171450">
              <a:lnSpc>
                <a:spcPct val="150000"/>
              </a:lnSpc>
              <a:buFont typeface="Arial" panose="020B0604020202020204" pitchFamily="34" charset="0"/>
              <a:buChar char="•"/>
            </a:pPr>
            <a:r>
              <a:rPr lang="en-US"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rPr>
              <a:t> Create personal profiles</a:t>
            </a:r>
          </a:p>
          <a:p>
            <a:pPr marL="171450" lvl="1" indent="-171450">
              <a:lnSpc>
                <a:spcPct val="150000"/>
              </a:lnSpc>
              <a:buFont typeface="Arial" panose="020B0604020202020204" pitchFamily="34" charset="0"/>
              <a:buChar char="•"/>
            </a:pPr>
            <a:r>
              <a:rPr lang="en-US"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rPr>
              <a:t>  Following favorite users</a:t>
            </a:r>
          </a:p>
          <a:p>
            <a:pPr marL="171450" lvl="1" indent="-171450">
              <a:lnSpc>
                <a:spcPct val="150000"/>
              </a:lnSpc>
              <a:buFont typeface="Arial" panose="020B0604020202020204" pitchFamily="34" charset="0"/>
              <a:buChar char="•"/>
            </a:pPr>
            <a:r>
              <a:rPr lang="en-US"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rPr>
              <a:t>  The possibility of registering posts, comments, likes, etc.</a:t>
            </a:r>
            <a:endParaRPr lang="fa-IR"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endParaRPr>
          </a:p>
        </p:txBody>
      </p:sp>
      <p:sp>
        <p:nvSpPr>
          <p:cNvPr id="24" name="TextBox 23">
            <a:extLst>
              <a:ext uri="{FF2B5EF4-FFF2-40B4-BE49-F238E27FC236}">
                <a16:creationId xmlns:a16="http://schemas.microsoft.com/office/drawing/2014/main" id="{ECCDC456-8D7F-4C38-ABB4-ACDBE1512E33}"/>
              </a:ext>
            </a:extLst>
          </p:cNvPr>
          <p:cNvSpPr txBox="1"/>
          <p:nvPr/>
        </p:nvSpPr>
        <p:spPr>
          <a:xfrm>
            <a:off x="423506" y="3164878"/>
            <a:ext cx="4951382" cy="1477328"/>
          </a:xfrm>
          <a:prstGeom prst="rect">
            <a:avLst/>
          </a:prstGeom>
          <a:noFill/>
        </p:spPr>
        <p:txBody>
          <a:bodyPr wrap="square" rtlCol="1">
            <a:spAutoFit/>
          </a:bodyPr>
          <a:lstStyle/>
          <a:p>
            <a:pPr marL="171450" indent="-171450">
              <a:lnSpc>
                <a:spcPct val="150000"/>
              </a:lnSpc>
              <a:buFont typeface="Wingdings" panose="05000000000000000000" pitchFamily="2" charset="2"/>
              <a:buChar char="q"/>
            </a:pPr>
            <a:r>
              <a:rPr lang="en-US"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rPr>
              <a:t>Future updates</a:t>
            </a:r>
          </a:p>
          <a:p>
            <a:pPr marL="171450" lvl="1" indent="-171450">
              <a:lnSpc>
                <a:spcPct val="150000"/>
              </a:lnSpc>
              <a:buFont typeface="Arial" panose="020B0604020202020204" pitchFamily="34" charset="0"/>
              <a:buChar char="•"/>
            </a:pPr>
            <a:r>
              <a:rPr lang="en-US"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rPr>
              <a:t>Ability to record stories</a:t>
            </a:r>
          </a:p>
          <a:p>
            <a:pPr marL="171450" lvl="1" indent="-171450">
              <a:lnSpc>
                <a:spcPct val="150000"/>
              </a:lnSpc>
              <a:buFont typeface="Arial" panose="020B0604020202020204" pitchFamily="34" charset="0"/>
              <a:buChar char="•"/>
            </a:pPr>
            <a:r>
              <a:rPr lang="en-US"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rPr>
              <a:t>Design and build the Android version</a:t>
            </a:r>
          </a:p>
          <a:p>
            <a:pPr marL="171450" lvl="1" indent="-171450">
              <a:lnSpc>
                <a:spcPct val="150000"/>
              </a:lnSpc>
              <a:buFont typeface="Arial" panose="020B0604020202020204" pitchFamily="34" charset="0"/>
              <a:buChar char="•"/>
            </a:pPr>
            <a:r>
              <a:rPr lang="en-US"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rPr>
              <a:t>Restructuring the application for connections under the API</a:t>
            </a:r>
          </a:p>
          <a:p>
            <a:pPr marL="171450" lvl="1" indent="-171450">
              <a:lnSpc>
                <a:spcPct val="150000"/>
              </a:lnSpc>
              <a:buFont typeface="Arial" panose="020B0604020202020204" pitchFamily="34" charset="0"/>
              <a:buChar char="•"/>
            </a:pPr>
            <a:r>
              <a:rPr lang="en-US"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rPr>
              <a:t>Changing and designing a more beautiful front end completely</a:t>
            </a:r>
            <a:endParaRPr lang="fa-IR" sz="1200" kern="1200" dirty="0">
              <a:solidFill>
                <a:schemeClr val="tx1"/>
              </a:solidFill>
              <a:latin typeface="Irancell" panose="02000504000000020004" pitchFamily="2" charset="-78"/>
              <a:ea typeface="Irancell" panose="02000504000000020004" pitchFamily="2" charset="-78"/>
              <a:cs typeface="Irancell" panose="02000504000000020004" pitchFamily="2" charset="-78"/>
            </a:endParaRPr>
          </a:p>
        </p:txBody>
      </p:sp>
      <p:grpSp>
        <p:nvGrpSpPr>
          <p:cNvPr id="17" name="Google Shape;489;p30">
            <a:extLst>
              <a:ext uri="{FF2B5EF4-FFF2-40B4-BE49-F238E27FC236}">
                <a16:creationId xmlns:a16="http://schemas.microsoft.com/office/drawing/2014/main" id="{9A6A011D-1842-43C3-89D3-DD878E2FF006}"/>
              </a:ext>
            </a:extLst>
          </p:cNvPr>
          <p:cNvGrpSpPr/>
          <p:nvPr/>
        </p:nvGrpSpPr>
        <p:grpSpPr>
          <a:xfrm>
            <a:off x="7609625" y="2122443"/>
            <a:ext cx="990442" cy="2054373"/>
            <a:chOff x="2547150" y="238125"/>
            <a:chExt cx="2525675" cy="5238750"/>
          </a:xfrm>
        </p:grpSpPr>
        <p:sp>
          <p:nvSpPr>
            <p:cNvPr id="18" name="Google Shape;490;p30">
              <a:extLst>
                <a:ext uri="{FF2B5EF4-FFF2-40B4-BE49-F238E27FC236}">
                  <a16:creationId xmlns:a16="http://schemas.microsoft.com/office/drawing/2014/main" id="{47FCADC7-02FF-4CF7-BF4A-78DB0897267E}"/>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accent4"/>
            </a:solidFill>
            <a:ln w="9525" cap="flat" cmpd="sng">
              <a:solidFill>
                <a:schemeClr val="accent3"/>
              </a:solidFill>
              <a:prstDash val="solid"/>
              <a:round/>
              <a:headEnd type="none" w="sm" len="sm"/>
              <a:tailEnd type="none" w="sm" len="sm"/>
            </a:ln>
            <a:effectLst>
              <a:outerShdw blurRad="50800" dist="50800" dir="9720000" algn="ctr" rotWithShape="0">
                <a:srgbClr val="000000">
                  <a:alpha val="3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491;p30">
              <a:extLst>
                <a:ext uri="{FF2B5EF4-FFF2-40B4-BE49-F238E27FC236}">
                  <a16:creationId xmlns:a16="http://schemas.microsoft.com/office/drawing/2014/main" id="{4764968F-1D81-40F8-8ECA-7F663D50BA01}"/>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2;p30">
              <a:extLst>
                <a:ext uri="{FF2B5EF4-FFF2-40B4-BE49-F238E27FC236}">
                  <a16:creationId xmlns:a16="http://schemas.microsoft.com/office/drawing/2014/main" id="{C2F9CD99-20A8-4A8D-9365-D455A2CD5465}"/>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3;p30">
              <a:extLst>
                <a:ext uri="{FF2B5EF4-FFF2-40B4-BE49-F238E27FC236}">
                  <a16:creationId xmlns:a16="http://schemas.microsoft.com/office/drawing/2014/main" id="{B40B47C0-AF55-40C3-9422-3F5B3742E3EB}"/>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 name="Google Shape;494;p30">
            <a:extLst>
              <a:ext uri="{FF2B5EF4-FFF2-40B4-BE49-F238E27FC236}">
                <a16:creationId xmlns:a16="http://schemas.microsoft.com/office/drawing/2014/main" id="{982CB883-C2FC-4EBA-8AB4-CDBB756DA600}"/>
              </a:ext>
            </a:extLst>
          </p:cNvPr>
          <p:cNvPicPr preferRelativeResize="0"/>
          <p:nvPr/>
        </p:nvPicPr>
        <p:blipFill rotWithShape="1">
          <a:blip r:embed="rId4"/>
          <a:srcRect l="410" r="410"/>
          <a:stretch/>
        </p:blipFill>
        <p:spPr>
          <a:xfrm>
            <a:off x="7638598" y="2308291"/>
            <a:ext cx="946507" cy="1697079"/>
          </a:xfrm>
          <a:prstGeom prst="rect">
            <a:avLst/>
          </a:prstGeom>
          <a:noFill/>
          <a:ln w="9525" cap="flat" cmpd="sng">
            <a:solidFill>
              <a:schemeClr val="accent3"/>
            </a:solidFill>
            <a:prstDash val="solid"/>
            <a:round/>
            <a:headEnd type="none" w="sm" len="sm"/>
            <a:tailEnd type="none" w="sm" len="sm"/>
          </a:ln>
        </p:spPr>
      </p:pic>
      <p:grpSp>
        <p:nvGrpSpPr>
          <p:cNvPr id="27" name="Google Shape;501;p31">
            <a:extLst>
              <a:ext uri="{FF2B5EF4-FFF2-40B4-BE49-F238E27FC236}">
                <a16:creationId xmlns:a16="http://schemas.microsoft.com/office/drawing/2014/main" id="{51852176-5AFE-47D7-BE68-9B129A2A191E}"/>
              </a:ext>
            </a:extLst>
          </p:cNvPr>
          <p:cNvGrpSpPr/>
          <p:nvPr/>
        </p:nvGrpSpPr>
        <p:grpSpPr>
          <a:xfrm rot="5400000">
            <a:off x="5624714" y="2331487"/>
            <a:ext cx="1477328" cy="2279600"/>
            <a:chOff x="2112475" y="238125"/>
            <a:chExt cx="3395050" cy="5238750"/>
          </a:xfrm>
          <a:effectLst>
            <a:outerShdw blurRad="50800" dist="88900" dir="7800000" sx="94000" sy="94000" algn="ctr" rotWithShape="0">
              <a:srgbClr val="000000">
                <a:alpha val="43137"/>
              </a:srgbClr>
            </a:outerShdw>
          </a:effectLst>
        </p:grpSpPr>
        <p:sp>
          <p:nvSpPr>
            <p:cNvPr id="28" name="Google Shape;502;p31">
              <a:extLst>
                <a:ext uri="{FF2B5EF4-FFF2-40B4-BE49-F238E27FC236}">
                  <a16:creationId xmlns:a16="http://schemas.microsoft.com/office/drawing/2014/main" id="{33E5750C-0168-4E97-BB1B-1051DB1EF537}"/>
                </a:ext>
              </a:extLst>
            </p:cNvPr>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accent4"/>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03;p31">
              <a:extLst>
                <a:ext uri="{FF2B5EF4-FFF2-40B4-BE49-F238E27FC236}">
                  <a16:creationId xmlns:a16="http://schemas.microsoft.com/office/drawing/2014/main" id="{50420122-3C94-4A7C-AD2E-D5AA0636392B}"/>
                </a:ext>
              </a:extLst>
            </p:cNvPr>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04;p31">
              <a:extLst>
                <a:ext uri="{FF2B5EF4-FFF2-40B4-BE49-F238E27FC236}">
                  <a16:creationId xmlns:a16="http://schemas.microsoft.com/office/drawing/2014/main" id="{0585E5B7-54C8-4648-A0B4-CF3F2A290CCC}"/>
                </a:ext>
              </a:extLst>
            </p:cNvPr>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05;p31">
              <a:extLst>
                <a:ext uri="{FF2B5EF4-FFF2-40B4-BE49-F238E27FC236}">
                  <a16:creationId xmlns:a16="http://schemas.microsoft.com/office/drawing/2014/main" id="{F334463E-536D-4074-A5A3-74B47296A5FD}"/>
                </a:ext>
              </a:extLst>
            </p:cNvPr>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 name="Google Shape;506;p31">
            <a:extLst>
              <a:ext uri="{FF2B5EF4-FFF2-40B4-BE49-F238E27FC236}">
                <a16:creationId xmlns:a16="http://schemas.microsoft.com/office/drawing/2014/main" id="{DFE07195-46A8-46E1-BD2A-3D850D59C394}"/>
              </a:ext>
            </a:extLst>
          </p:cNvPr>
          <p:cNvPicPr preferRelativeResize="0"/>
          <p:nvPr/>
        </p:nvPicPr>
        <p:blipFill>
          <a:blip r:embed="rId5"/>
          <a:srcRect/>
          <a:stretch/>
        </p:blipFill>
        <p:spPr>
          <a:xfrm>
            <a:off x="5448393" y="2777850"/>
            <a:ext cx="1905171" cy="1398327"/>
          </a:xfrm>
          <a:prstGeom prst="rect">
            <a:avLst/>
          </a:prstGeom>
          <a:noFill/>
          <a:ln w="9525" cap="flat" cmpd="sng">
            <a:solidFill>
              <a:schemeClr val="accent3"/>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Salerio template">
  <a:themeElements>
    <a:clrScheme name="Custom 347">
      <a:dk1>
        <a:srgbClr val="263248"/>
      </a:dk1>
      <a:lt1>
        <a:srgbClr val="FFFFFF"/>
      </a:lt1>
      <a:dk2>
        <a:srgbClr val="434343"/>
      </a:dk2>
      <a:lt2>
        <a:srgbClr val="E0E4E9"/>
      </a:lt2>
      <a:accent1>
        <a:srgbClr val="3F5378"/>
      </a:accent1>
      <a:accent2>
        <a:srgbClr val="263248"/>
      </a:accent2>
      <a:accent3>
        <a:srgbClr val="92A8C8"/>
      </a:accent3>
      <a:accent4>
        <a:srgbClr val="C7D3E6"/>
      </a:accent4>
      <a:accent5>
        <a:srgbClr val="FF9800"/>
      </a:accent5>
      <a:accent6>
        <a:srgbClr val="D26F00"/>
      </a:accent6>
      <a:hlink>
        <a:srgbClr val="3F537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1118</TotalTime>
  <Words>809</Words>
  <Application>Microsoft Office PowerPoint</Application>
  <PresentationFormat>On-screen Show (16:9)</PresentationFormat>
  <Paragraphs>90</Paragraphs>
  <Slides>16</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Roboto Condensed</vt:lpstr>
      <vt:lpstr>Arial</vt:lpstr>
      <vt:lpstr>Roboto Condensed Light</vt:lpstr>
      <vt:lpstr>Irancell</vt:lpstr>
      <vt:lpstr>Arvo</vt:lpstr>
      <vt:lpstr>Calibri</vt:lpstr>
      <vt:lpstr>Wingdings</vt:lpstr>
      <vt:lpstr>Salerio template</vt:lpstr>
      <vt:lpstr>Customer Intelligence Analyst</vt:lpstr>
      <vt:lpstr>HELLO!</vt:lpstr>
      <vt:lpstr>DATA SCIENCE</vt:lpstr>
      <vt:lpstr>DATA SCIENCE</vt:lpstr>
      <vt:lpstr>DATA SCIENCE</vt:lpstr>
      <vt:lpstr>DATA SCIENCE</vt:lpstr>
      <vt:lpstr>DATA SCIENCE</vt:lpstr>
      <vt:lpstr>Projects in which I participated</vt:lpstr>
      <vt:lpstr>PowerPoint Presentation</vt:lpstr>
      <vt:lpstr>PowerPoint Presentation</vt:lpstr>
      <vt:lpstr>PowerPoint Presentation</vt:lpstr>
      <vt:lpstr>PowerPoint Presentation</vt:lpstr>
      <vt:lpstr>PowerPoint Presentation</vt:lpstr>
      <vt:lpstr>Providing suggestions and solutions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Intelligence Analyst</dc:title>
  <dc:creator>Reza Nakhaei [ MTNIrancell - CR ]</dc:creator>
  <cp:lastModifiedBy>Reza Nakhaei [ MTNIrancell - CR ]</cp:lastModifiedBy>
  <cp:revision>54</cp:revision>
  <dcterms:modified xsi:type="dcterms:W3CDTF">2024-05-08T13:05:26Z</dcterms:modified>
</cp:coreProperties>
</file>